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5"/>
  </p:sldMasterIdLst>
  <p:notesMasterIdLst>
    <p:notesMasterId r:id="rId35"/>
  </p:notesMasterIdLst>
  <p:handoutMasterIdLst>
    <p:handoutMasterId r:id="rId36"/>
  </p:handoutMasterIdLst>
  <p:sldIdLst>
    <p:sldId id="256" r:id="rId6"/>
    <p:sldId id="257" r:id="rId7"/>
    <p:sldId id="285" r:id="rId8"/>
    <p:sldId id="283" r:id="rId9"/>
    <p:sldId id="286" r:id="rId10"/>
    <p:sldId id="287" r:id="rId11"/>
    <p:sldId id="311" r:id="rId12"/>
    <p:sldId id="288" r:id="rId13"/>
    <p:sldId id="289" r:id="rId14"/>
    <p:sldId id="290" r:id="rId15"/>
    <p:sldId id="307" r:id="rId16"/>
    <p:sldId id="308" r:id="rId17"/>
    <p:sldId id="309" r:id="rId18"/>
    <p:sldId id="310" r:id="rId19"/>
    <p:sldId id="291" r:id="rId20"/>
    <p:sldId id="292" r:id="rId21"/>
    <p:sldId id="293" r:id="rId22"/>
    <p:sldId id="297" r:id="rId23"/>
    <p:sldId id="298" r:id="rId24"/>
    <p:sldId id="299" r:id="rId25"/>
    <p:sldId id="300" r:id="rId26"/>
    <p:sldId id="301" r:id="rId27"/>
    <p:sldId id="302" r:id="rId28"/>
    <p:sldId id="303" r:id="rId29"/>
    <p:sldId id="304" r:id="rId30"/>
    <p:sldId id="276" r:id="rId31"/>
    <p:sldId id="280" r:id="rId32"/>
    <p:sldId id="306" r:id="rId33"/>
    <p:sldId id="305" r:id="rId34"/>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B48"/>
    <a:srgbClr val="FFFFFF"/>
    <a:srgbClr val="0000FF"/>
    <a:srgbClr val="000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autoAdjust="0"/>
    <p:restoredTop sz="82245" autoAdjust="0"/>
  </p:normalViewPr>
  <p:slideViewPr>
    <p:cSldViewPr snapToGrid="0">
      <p:cViewPr varScale="1">
        <p:scale>
          <a:sx n="72" d="100"/>
          <a:sy n="72" d="100"/>
        </p:scale>
        <p:origin x="533" y="58"/>
      </p:cViewPr>
      <p:guideLst/>
    </p:cSldViewPr>
  </p:slideViewPr>
  <p:outlineViewPr>
    <p:cViewPr>
      <p:scale>
        <a:sx n="33" d="100"/>
        <a:sy n="33" d="100"/>
      </p:scale>
      <p:origin x="0" y="-55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1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8/16/2022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2</a:t>
            </a:fld>
            <a:endParaRPr lang="en-US"/>
          </a:p>
        </p:txBody>
      </p:sp>
    </p:spTree>
    <p:extLst>
      <p:ext uri="{BB962C8B-B14F-4D97-AF65-F5344CB8AC3E}">
        <p14:creationId xmlns:p14="http://schemas.microsoft.com/office/powerpoint/2010/main" val="1118925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Questions so far?</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16</a:t>
            </a:fld>
            <a:endParaRPr lang="en-US"/>
          </a:p>
        </p:txBody>
      </p:sp>
    </p:spTree>
    <p:extLst>
      <p:ext uri="{BB962C8B-B14F-4D97-AF65-F5344CB8AC3E}">
        <p14:creationId xmlns:p14="http://schemas.microsoft.com/office/powerpoint/2010/main" val="4213057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smtClean="0"/>
              <a:t>Many</a:t>
            </a:r>
            <a:r>
              <a:rPr lang="nb-NO" dirty="0" smtClean="0"/>
              <a:t> </a:t>
            </a:r>
            <a:r>
              <a:rPr lang="nb-NO" dirty="0" err="1" smtClean="0"/>
              <a:t>theoretical</a:t>
            </a:r>
            <a:r>
              <a:rPr lang="nb-NO" dirty="0" smtClean="0"/>
              <a:t> and </a:t>
            </a:r>
            <a:r>
              <a:rPr lang="nb-NO" dirty="0" err="1" smtClean="0"/>
              <a:t>philosophical</a:t>
            </a:r>
            <a:r>
              <a:rPr lang="nb-NO" dirty="0" smtClean="0"/>
              <a:t> </a:t>
            </a:r>
            <a:r>
              <a:rPr lang="nb-NO" dirty="0" err="1" smtClean="0"/>
              <a:t>underpinnings</a:t>
            </a:r>
            <a:r>
              <a:rPr lang="nb-NO" dirty="0" smtClean="0"/>
              <a:t> difficulting to </a:t>
            </a:r>
            <a:r>
              <a:rPr lang="nb-NO" dirty="0" err="1" smtClean="0"/>
              <a:t>give</a:t>
            </a:r>
            <a:r>
              <a:rPr lang="nb-NO" dirty="0" smtClean="0"/>
              <a:t> a right </a:t>
            </a:r>
            <a:r>
              <a:rPr lang="nb-NO" dirty="0" err="1" smtClean="0"/>
              <a:t>answer</a:t>
            </a:r>
            <a:r>
              <a:rPr lang="nb-NO" dirty="0" smtClean="0"/>
              <a:t> (</a:t>
            </a:r>
            <a:r>
              <a:rPr lang="nb-NO" dirty="0" err="1" smtClean="0"/>
              <a:t>although</a:t>
            </a:r>
            <a:r>
              <a:rPr lang="nb-NO" dirty="0" smtClean="0"/>
              <a:t> </a:t>
            </a:r>
            <a:r>
              <a:rPr lang="nb-NO" dirty="0" err="1" smtClean="0"/>
              <a:t>wrong</a:t>
            </a:r>
            <a:r>
              <a:rPr lang="nb-NO" dirty="0" smtClean="0"/>
              <a:t> </a:t>
            </a:r>
            <a:r>
              <a:rPr lang="nb-NO" dirty="0" err="1" smtClean="0"/>
              <a:t>answers</a:t>
            </a:r>
            <a:r>
              <a:rPr lang="nb-NO" dirty="0" smtClean="0"/>
              <a:t> pop up).</a:t>
            </a:r>
          </a:p>
          <a:p>
            <a:r>
              <a:rPr lang="nb-NO" dirty="0" err="1" smtClean="0"/>
              <a:t>Often</a:t>
            </a:r>
            <a:r>
              <a:rPr lang="nb-NO" baseline="0" dirty="0" smtClean="0"/>
              <a:t> times, </a:t>
            </a:r>
            <a:r>
              <a:rPr lang="nb-NO" baseline="0" dirty="0" err="1" smtClean="0"/>
              <a:t>causal</a:t>
            </a:r>
            <a:r>
              <a:rPr lang="nb-NO" baseline="0" dirty="0" smtClean="0"/>
              <a:t> </a:t>
            </a:r>
            <a:r>
              <a:rPr lang="nb-NO" baseline="0" dirty="0" err="1" smtClean="0"/>
              <a:t>effects</a:t>
            </a:r>
            <a:r>
              <a:rPr lang="nb-NO" baseline="0" dirty="0" smtClean="0"/>
              <a:t> </a:t>
            </a:r>
            <a:r>
              <a:rPr lang="nb-NO" baseline="0" dirty="0" err="1" smtClean="0"/>
              <a:t>are</a:t>
            </a:r>
            <a:r>
              <a:rPr lang="nb-NO" baseline="0" dirty="0" smtClean="0"/>
              <a:t> </a:t>
            </a:r>
            <a:r>
              <a:rPr lang="nb-NO" baseline="0" dirty="0" err="1" smtClean="0"/>
              <a:t>equated</a:t>
            </a:r>
            <a:r>
              <a:rPr lang="nb-NO" baseline="0" dirty="0" smtClean="0"/>
              <a:t> </a:t>
            </a:r>
            <a:r>
              <a:rPr lang="nb-NO" baseline="0" dirty="0" err="1" smtClean="0"/>
              <a:t>causal</a:t>
            </a:r>
            <a:r>
              <a:rPr lang="nb-NO" baseline="0" dirty="0" smtClean="0"/>
              <a:t> relationships: </a:t>
            </a:r>
            <a:r>
              <a:rPr lang="nb-NO" baseline="0" dirty="0" err="1" smtClean="0"/>
              <a:t>That</a:t>
            </a:r>
            <a:r>
              <a:rPr lang="nb-NO" baseline="0" dirty="0" smtClean="0"/>
              <a:t> is, </a:t>
            </a:r>
            <a:r>
              <a:rPr lang="nb-NO" baseline="0" dirty="0" err="1" smtClean="0"/>
              <a:t>variation</a:t>
            </a:r>
            <a:r>
              <a:rPr lang="nb-NO" baseline="0" dirty="0" smtClean="0"/>
              <a:t> in </a:t>
            </a:r>
            <a:r>
              <a:rPr lang="nb-NO" baseline="0" dirty="0" err="1" smtClean="0"/>
              <a:t>something</a:t>
            </a:r>
            <a:r>
              <a:rPr lang="nb-NO" baseline="0" dirty="0" smtClean="0"/>
              <a:t> </a:t>
            </a:r>
            <a:r>
              <a:rPr lang="nb-NO" baseline="0" dirty="0" err="1" smtClean="0"/>
              <a:t>else</a:t>
            </a:r>
            <a:r>
              <a:rPr lang="nb-NO" baseline="0" dirty="0" smtClean="0"/>
              <a:t> (</a:t>
            </a:r>
            <a:r>
              <a:rPr lang="nb-NO" baseline="0" dirty="0" err="1" smtClean="0"/>
              <a:t>outcome</a:t>
            </a:r>
            <a:r>
              <a:rPr lang="nb-NO" baseline="0" dirty="0" smtClean="0"/>
              <a:t>) due to </a:t>
            </a:r>
            <a:r>
              <a:rPr lang="nb-NO" baseline="0" dirty="0" err="1" smtClean="0"/>
              <a:t>something</a:t>
            </a:r>
            <a:r>
              <a:rPr lang="nb-NO" baseline="0" dirty="0" smtClean="0"/>
              <a:t> (</a:t>
            </a:r>
            <a:r>
              <a:rPr lang="nb-NO" baseline="0" dirty="0" err="1" smtClean="0"/>
              <a:t>treatment</a:t>
            </a:r>
            <a:r>
              <a:rPr lang="nb-NO" baseline="0" dirty="0" smtClean="0"/>
              <a:t>)</a:t>
            </a:r>
            <a:endParaRPr lang="nb-NO" dirty="0" smtClean="0"/>
          </a:p>
          <a:p>
            <a:r>
              <a:rPr lang="nb-NO" dirty="0" smtClean="0"/>
              <a:t>In order to not </a:t>
            </a:r>
            <a:r>
              <a:rPr lang="nb-NO" dirty="0" err="1" smtClean="0"/>
              <a:t>give</a:t>
            </a:r>
            <a:r>
              <a:rPr lang="nb-NO" dirty="0" smtClean="0"/>
              <a:t> </a:t>
            </a:r>
            <a:r>
              <a:rPr lang="nb-NO" dirty="0" err="1" smtClean="0"/>
              <a:t>wrong</a:t>
            </a:r>
            <a:r>
              <a:rPr lang="nb-NO" baseline="0" dirty="0" smtClean="0"/>
              <a:t> </a:t>
            </a:r>
            <a:r>
              <a:rPr lang="nb-NO" baseline="0" dirty="0" err="1" smtClean="0"/>
              <a:t>answers</a:t>
            </a:r>
            <a:r>
              <a:rPr lang="nb-NO" baseline="0" dirty="0" smtClean="0"/>
              <a:t>, </a:t>
            </a:r>
            <a:r>
              <a:rPr lang="nb-NO" baseline="0" dirty="0" err="1" smtClean="0"/>
              <a:t>we</a:t>
            </a:r>
            <a:r>
              <a:rPr lang="nb-NO" baseline="0" dirty="0" smtClean="0"/>
              <a:t> </a:t>
            </a:r>
            <a:r>
              <a:rPr lang="nb-NO" baseline="0" dirty="0" err="1" smtClean="0"/>
              <a:t>need</a:t>
            </a:r>
            <a:r>
              <a:rPr lang="nb-NO" baseline="0" dirty="0" smtClean="0"/>
              <a:t> to understand </a:t>
            </a:r>
            <a:r>
              <a:rPr lang="nb-NO" baseline="0" dirty="0" err="1" smtClean="0"/>
              <a:t>what</a:t>
            </a:r>
            <a:r>
              <a:rPr lang="nb-NO" baseline="0" dirty="0" smtClean="0"/>
              <a:t> </a:t>
            </a:r>
            <a:r>
              <a:rPr lang="nb-NO" baseline="0" dirty="0" err="1" smtClean="0"/>
              <a:t>are</a:t>
            </a:r>
            <a:r>
              <a:rPr lang="nb-NO" baseline="0" dirty="0" smtClean="0"/>
              <a:t> </a:t>
            </a:r>
            <a:r>
              <a:rPr lang="nb-NO" baseline="0" dirty="0" err="1" smtClean="0"/>
              <a:t>causes</a:t>
            </a:r>
            <a:r>
              <a:rPr lang="nb-NO" baseline="0" dirty="0" smtClean="0"/>
              <a:t> and </a:t>
            </a:r>
            <a:r>
              <a:rPr lang="nb-NO" baseline="0" dirty="0" err="1" smtClean="0"/>
              <a:t>effects</a:t>
            </a:r>
            <a:r>
              <a:rPr lang="nb-NO" baseline="0" dirty="0" smtClean="0"/>
              <a:t>.</a:t>
            </a:r>
            <a:endParaRPr lang="nb-NO" dirty="0" smtClean="0"/>
          </a:p>
          <a:p>
            <a:r>
              <a:rPr lang="nb-NO" dirty="0" err="1" smtClean="0"/>
              <a:t>Effect</a:t>
            </a:r>
            <a:r>
              <a:rPr lang="nb-NO" dirty="0" smtClean="0"/>
              <a:t>:</a:t>
            </a:r>
            <a:r>
              <a:rPr lang="nb-NO" baseline="0" dirty="0" smtClean="0"/>
              <a:t> </a:t>
            </a:r>
            <a:r>
              <a:rPr lang="nb-NO" baseline="0" dirty="0" err="1" smtClean="0"/>
              <a:t>that</a:t>
            </a:r>
            <a:r>
              <a:rPr lang="nb-NO" baseline="0" dirty="0" smtClean="0"/>
              <a:t> </a:t>
            </a:r>
            <a:r>
              <a:rPr lang="nb-NO" baseline="0" dirty="0" err="1" smtClean="0"/>
              <a:t>which</a:t>
            </a:r>
            <a:r>
              <a:rPr lang="nb-NO" baseline="0" dirty="0" smtClean="0"/>
              <a:t> </a:t>
            </a:r>
            <a:r>
              <a:rPr lang="nb-NO" baseline="0" dirty="0" err="1" smtClean="0"/>
              <a:t>had</a:t>
            </a:r>
            <a:r>
              <a:rPr lang="nb-NO" baseline="0" dirty="0" smtClean="0"/>
              <a:t> </a:t>
            </a:r>
            <a:r>
              <a:rPr lang="nb-NO" baseline="0" dirty="0" err="1" smtClean="0"/>
              <a:t>its</a:t>
            </a:r>
            <a:r>
              <a:rPr lang="nb-NO" baseline="0" dirty="0" smtClean="0"/>
              <a:t> </a:t>
            </a:r>
            <a:r>
              <a:rPr lang="nb-NO" baseline="0" dirty="0" err="1" smtClean="0"/>
              <a:t>beginning</a:t>
            </a:r>
            <a:r>
              <a:rPr lang="nb-NO" baseline="0" dirty="0" smtClean="0"/>
              <a:t> from </a:t>
            </a:r>
            <a:r>
              <a:rPr lang="nb-NO" baseline="0" dirty="0" err="1" smtClean="0"/>
              <a:t>some</a:t>
            </a:r>
            <a:r>
              <a:rPr lang="nb-NO" baseline="0" dirty="0" smtClean="0"/>
              <a:t> </a:t>
            </a:r>
            <a:r>
              <a:rPr lang="nb-NO" baseline="0" dirty="0" err="1" smtClean="0"/>
              <a:t>other</a:t>
            </a:r>
            <a:r>
              <a:rPr lang="nb-NO" baseline="0" dirty="0" smtClean="0"/>
              <a:t> </a:t>
            </a:r>
            <a:r>
              <a:rPr lang="nb-NO" baseline="0" dirty="0" err="1" smtClean="0"/>
              <a:t>thing</a:t>
            </a:r>
            <a:r>
              <a:rPr lang="nb-NO" baseline="0" dirty="0" smtClean="0"/>
              <a:t> (</a:t>
            </a:r>
            <a:r>
              <a:rPr lang="nb-NO" baseline="0" dirty="0" err="1" smtClean="0"/>
              <a:t>cause</a:t>
            </a:r>
            <a:r>
              <a:rPr lang="nb-NO" baseline="0" dirty="0" smtClean="0"/>
              <a:t>)</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17</a:t>
            </a:fld>
            <a:endParaRPr lang="en-US"/>
          </a:p>
        </p:txBody>
      </p:sp>
    </p:spTree>
    <p:extLst>
      <p:ext uri="{BB962C8B-B14F-4D97-AF65-F5344CB8AC3E}">
        <p14:creationId xmlns:p14="http://schemas.microsoft.com/office/powerpoint/2010/main" val="110996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It </a:t>
            </a:r>
            <a:r>
              <a:rPr lang="nb-NO" dirty="0" err="1" smtClean="0"/>
              <a:t>means</a:t>
            </a:r>
            <a:r>
              <a:rPr lang="nb-NO" baseline="0" dirty="0" smtClean="0"/>
              <a:t> </a:t>
            </a:r>
            <a:r>
              <a:rPr lang="nb-NO" baseline="0" dirty="0" err="1" smtClean="0"/>
              <a:t>that</a:t>
            </a:r>
            <a:r>
              <a:rPr lang="nb-NO" baseline="0" dirty="0" smtClean="0"/>
              <a:t> </a:t>
            </a:r>
            <a:r>
              <a:rPr lang="nb-NO" baseline="0" dirty="0" err="1" smtClean="0"/>
              <a:t>if</a:t>
            </a:r>
            <a:r>
              <a:rPr lang="nb-NO" baseline="0" dirty="0" smtClean="0"/>
              <a:t> </a:t>
            </a:r>
            <a:r>
              <a:rPr lang="nb-NO" baseline="0" dirty="0" err="1" smtClean="0"/>
              <a:t>there</a:t>
            </a:r>
            <a:r>
              <a:rPr lang="nb-NO" baseline="0" dirty="0" smtClean="0"/>
              <a:t> is a </a:t>
            </a:r>
            <a:r>
              <a:rPr lang="nb-NO" baseline="0" dirty="0" err="1" smtClean="0"/>
              <a:t>causal</a:t>
            </a:r>
            <a:r>
              <a:rPr lang="nb-NO" baseline="0" dirty="0" smtClean="0"/>
              <a:t> </a:t>
            </a:r>
            <a:r>
              <a:rPr lang="nb-NO" baseline="0" dirty="0" err="1" smtClean="0"/>
              <a:t>effect</a:t>
            </a:r>
            <a:r>
              <a:rPr lang="nb-NO" baseline="0" dirty="0" smtClean="0"/>
              <a:t>, </a:t>
            </a:r>
            <a:r>
              <a:rPr lang="nb-NO" baseline="0" dirty="0" err="1" smtClean="0"/>
              <a:t>the</a:t>
            </a:r>
            <a:r>
              <a:rPr lang="nb-NO" baseline="0" dirty="0" smtClean="0"/>
              <a:t> </a:t>
            </a:r>
            <a:r>
              <a:rPr lang="nb-NO" baseline="0" dirty="0" err="1" smtClean="0"/>
              <a:t>outcome</a:t>
            </a:r>
            <a:r>
              <a:rPr lang="nb-NO" baseline="0" dirty="0" smtClean="0"/>
              <a:t> </a:t>
            </a:r>
            <a:r>
              <a:rPr lang="nb-NO" baseline="0" dirty="0" err="1" smtClean="0"/>
              <a:t>of</a:t>
            </a:r>
            <a:r>
              <a:rPr lang="nb-NO" baseline="0" dirty="0" smtClean="0"/>
              <a:t> </a:t>
            </a:r>
            <a:r>
              <a:rPr lang="nb-NO" baseline="0" dirty="0" err="1" smtClean="0"/>
              <a:t>treatment</a:t>
            </a:r>
            <a:r>
              <a:rPr lang="nb-NO" baseline="0" dirty="0" smtClean="0"/>
              <a:t> is different from </a:t>
            </a:r>
            <a:r>
              <a:rPr lang="nb-NO" baseline="0" dirty="0" err="1" smtClean="0"/>
              <a:t>the</a:t>
            </a:r>
            <a:r>
              <a:rPr lang="nb-NO" baseline="0" dirty="0" smtClean="0"/>
              <a:t> </a:t>
            </a:r>
            <a:r>
              <a:rPr lang="nb-NO" baseline="0" dirty="0" err="1" smtClean="0"/>
              <a:t>outcome</a:t>
            </a:r>
            <a:r>
              <a:rPr lang="nb-NO" baseline="0" dirty="0" smtClean="0"/>
              <a:t> </a:t>
            </a:r>
            <a:r>
              <a:rPr lang="nb-NO" baseline="0" dirty="0" err="1" smtClean="0"/>
              <a:t>of</a:t>
            </a:r>
            <a:r>
              <a:rPr lang="nb-NO" baseline="0" dirty="0" smtClean="0"/>
              <a:t> non-</a:t>
            </a:r>
            <a:r>
              <a:rPr lang="nb-NO" baseline="0" dirty="0" err="1" smtClean="0"/>
              <a:t>treatment</a:t>
            </a:r>
            <a:endParaRPr lang="nb-NO" baseline="0" dirty="0" smtClean="0"/>
          </a:p>
          <a:p>
            <a:r>
              <a:rPr lang="nb-NO" baseline="0" dirty="0" smtClean="0"/>
              <a:t>Is </a:t>
            </a:r>
            <a:r>
              <a:rPr lang="nb-NO" baseline="0" dirty="0" err="1" smtClean="0"/>
              <a:t>the</a:t>
            </a:r>
            <a:r>
              <a:rPr lang="nb-NO" baseline="0" dirty="0" smtClean="0"/>
              <a:t> </a:t>
            </a:r>
            <a:r>
              <a:rPr lang="nb-NO" baseline="0" dirty="0" err="1" smtClean="0"/>
              <a:t>difference</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20</a:t>
            </a:fld>
            <a:endParaRPr lang="en-US"/>
          </a:p>
        </p:txBody>
      </p:sp>
    </p:spTree>
    <p:extLst>
      <p:ext uri="{BB962C8B-B14F-4D97-AF65-F5344CB8AC3E}">
        <p14:creationId xmlns:p14="http://schemas.microsoft.com/office/powerpoint/2010/main" val="194184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6f91ce1b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106f91ce1b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106f91ce1b2_0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21</a:t>
            </a:fld>
            <a:endParaRPr/>
          </a:p>
        </p:txBody>
      </p:sp>
    </p:spTree>
    <p:extLst>
      <p:ext uri="{BB962C8B-B14F-4D97-AF65-F5344CB8AC3E}">
        <p14:creationId xmlns:p14="http://schemas.microsoft.com/office/powerpoint/2010/main" val="4239732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6f91ce1b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106f91ce1b2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b-NO" dirty="0" err="1" smtClean="0"/>
              <a:t>Next</a:t>
            </a:r>
            <a:r>
              <a:rPr lang="nb-NO" dirty="0" smtClean="0"/>
              <a:t> slide </a:t>
            </a:r>
            <a:r>
              <a:rPr lang="nb-NO" dirty="0" err="1" smtClean="0"/>
              <a:t>example</a:t>
            </a:r>
            <a:endParaRPr dirty="0"/>
          </a:p>
        </p:txBody>
      </p:sp>
      <p:sp>
        <p:nvSpPr>
          <p:cNvPr id="193" name="Google Shape;193;g106f91ce1b2_0_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22</a:t>
            </a:fld>
            <a:endParaRPr/>
          </a:p>
        </p:txBody>
      </p:sp>
    </p:spTree>
    <p:extLst>
      <p:ext uri="{BB962C8B-B14F-4D97-AF65-F5344CB8AC3E}">
        <p14:creationId xmlns:p14="http://schemas.microsoft.com/office/powerpoint/2010/main" val="4140289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6f91ce1b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06f91ce1b2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b-NO" dirty="0" err="1" smtClean="0"/>
              <a:t>Ceteris</a:t>
            </a:r>
            <a:r>
              <a:rPr lang="nb-NO" dirty="0" smtClean="0"/>
              <a:t> </a:t>
            </a:r>
            <a:r>
              <a:rPr lang="nb-NO" dirty="0" err="1" smtClean="0"/>
              <a:t>paribus</a:t>
            </a:r>
            <a:r>
              <a:rPr lang="nb-NO" dirty="0" smtClean="0"/>
              <a:t> – </a:t>
            </a:r>
            <a:r>
              <a:rPr lang="nb-NO" dirty="0" err="1" smtClean="0"/>
              <a:t>other</a:t>
            </a:r>
            <a:r>
              <a:rPr lang="nb-NO" dirty="0" smtClean="0"/>
              <a:t> </a:t>
            </a:r>
            <a:r>
              <a:rPr lang="nb-NO" dirty="0" err="1" smtClean="0"/>
              <a:t>things</a:t>
            </a:r>
            <a:r>
              <a:rPr lang="nb-NO" dirty="0" smtClean="0"/>
              <a:t> </a:t>
            </a:r>
            <a:r>
              <a:rPr lang="nb-NO" dirty="0" err="1" smtClean="0"/>
              <a:t>equal</a:t>
            </a:r>
            <a:r>
              <a:rPr lang="nb-NO" dirty="0" smtClean="0"/>
              <a:t>? -</a:t>
            </a:r>
            <a:r>
              <a:rPr lang="nb-NO" baseline="0" dirty="0" smtClean="0"/>
              <a:t> </a:t>
            </a:r>
            <a:r>
              <a:rPr lang="nb-NO" baseline="0" dirty="0" err="1" smtClean="0"/>
              <a:t>selection</a:t>
            </a:r>
            <a:endParaRPr dirty="0"/>
          </a:p>
        </p:txBody>
      </p:sp>
      <p:sp>
        <p:nvSpPr>
          <p:cNvPr id="214" name="Google Shape;214;g106f91ce1b2_0_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23</a:t>
            </a:fld>
            <a:endParaRPr/>
          </a:p>
        </p:txBody>
      </p:sp>
    </p:spTree>
    <p:extLst>
      <p:ext uri="{BB962C8B-B14F-4D97-AF65-F5344CB8AC3E}">
        <p14:creationId xmlns:p14="http://schemas.microsoft.com/office/powerpoint/2010/main" val="129948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Questions so far?</a:t>
            </a:r>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24</a:t>
            </a:fld>
            <a:endParaRPr lang="en-US"/>
          </a:p>
        </p:txBody>
      </p:sp>
    </p:spTree>
    <p:extLst>
      <p:ext uri="{BB962C8B-B14F-4D97-AF65-F5344CB8AC3E}">
        <p14:creationId xmlns:p14="http://schemas.microsoft.com/office/powerpoint/2010/main" val="1009253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06b12f698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106b12f698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106b12f698d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25</a:t>
            </a:fld>
            <a:endParaRPr/>
          </a:p>
        </p:txBody>
      </p:sp>
    </p:spTree>
    <p:extLst>
      <p:ext uri="{BB962C8B-B14F-4D97-AF65-F5344CB8AC3E}">
        <p14:creationId xmlns:p14="http://schemas.microsoft.com/office/powerpoint/2010/main" val="772601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This</a:t>
            </a:r>
            <a:r>
              <a:rPr lang="en-US" baseline="0" noProof="0" dirty="0" smtClean="0"/>
              <a:t> and the next session, very theoretical/qualitative. From the third session it becomes more methodological/quantitative</a:t>
            </a:r>
            <a:endParaRPr lang="en-US" noProof="0" dirty="0"/>
          </a:p>
        </p:txBody>
      </p:sp>
      <p:sp>
        <p:nvSpPr>
          <p:cNvPr id="4" name="Slide Number Placeholder 3"/>
          <p:cNvSpPr>
            <a:spLocks noGrp="1"/>
          </p:cNvSpPr>
          <p:nvPr>
            <p:ph type="sldNum" sz="quarter" idx="10"/>
          </p:nvPr>
        </p:nvSpPr>
        <p:spPr/>
        <p:txBody>
          <a:bodyPr/>
          <a:lstStyle/>
          <a:p>
            <a:fld id="{EA72985F-36CD-4D87-8C89-674A558E8057}" type="slidenum">
              <a:rPr lang="en-US" smtClean="0"/>
              <a:t>28</a:t>
            </a:fld>
            <a:endParaRPr lang="en-US"/>
          </a:p>
        </p:txBody>
      </p:sp>
    </p:spTree>
    <p:extLst>
      <p:ext uri="{BB962C8B-B14F-4D97-AF65-F5344CB8AC3E}">
        <p14:creationId xmlns:p14="http://schemas.microsoft.com/office/powerpoint/2010/main" val="1360842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06f91ce1b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106f91ce1b2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106f91ce1b2_0_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29</a:t>
            </a:fld>
            <a:endParaRPr/>
          </a:p>
        </p:txBody>
      </p:sp>
    </p:spTree>
    <p:extLst>
      <p:ext uri="{BB962C8B-B14F-4D97-AF65-F5344CB8AC3E}">
        <p14:creationId xmlns:p14="http://schemas.microsoft.com/office/powerpoint/2010/main" val="354663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smtClean="0"/>
              <a:t>Importance</a:t>
            </a:r>
            <a:r>
              <a:rPr lang="nb-NO" dirty="0" smtClean="0"/>
              <a:t> order</a:t>
            </a:r>
          </a:p>
          <a:p>
            <a:r>
              <a:rPr lang="nb-NO" dirty="0" err="1" smtClean="0"/>
              <a:t>Because</a:t>
            </a:r>
            <a:r>
              <a:rPr lang="nb-NO" dirty="0" smtClean="0"/>
              <a:t> / it is</a:t>
            </a:r>
            <a:r>
              <a:rPr lang="nb-NO" baseline="0" dirty="0" smtClean="0"/>
              <a:t> a lot </a:t>
            </a:r>
            <a:r>
              <a:rPr lang="nb-NO" baseline="0" dirty="0" err="1" smtClean="0"/>
              <a:t>of</a:t>
            </a:r>
            <a:r>
              <a:rPr lang="nb-NO" baseline="0" dirty="0" smtClean="0"/>
              <a:t> </a:t>
            </a:r>
            <a:r>
              <a:rPr lang="nb-NO" baseline="0" dirty="0" err="1" smtClean="0"/>
              <a:t>methods</a:t>
            </a:r>
            <a:r>
              <a:rPr lang="nb-NO" baseline="0" dirty="0" smtClean="0"/>
              <a:t> to cover. </a:t>
            </a:r>
            <a:r>
              <a:rPr lang="nb-NO" baseline="0" dirty="0" err="1" smtClean="0"/>
              <a:t>We</a:t>
            </a:r>
            <a:r>
              <a:rPr lang="nb-NO" baseline="0" dirty="0" smtClean="0"/>
              <a:t> </a:t>
            </a:r>
            <a:r>
              <a:rPr lang="nb-NO" baseline="0" dirty="0" err="1" smtClean="0"/>
              <a:t>will</a:t>
            </a:r>
            <a:r>
              <a:rPr lang="nb-NO" baseline="0" dirty="0" smtClean="0"/>
              <a:t> </a:t>
            </a:r>
            <a:r>
              <a:rPr lang="nb-NO" baseline="0" dirty="0" err="1" smtClean="0"/>
              <a:t>get</a:t>
            </a:r>
            <a:r>
              <a:rPr lang="nb-NO" baseline="0" dirty="0" smtClean="0"/>
              <a:t> a solid </a:t>
            </a:r>
            <a:r>
              <a:rPr lang="nb-NO" baseline="0" dirty="0" err="1" smtClean="0"/>
              <a:t>knowledge</a:t>
            </a:r>
            <a:r>
              <a:rPr lang="nb-NO" baseline="0" dirty="0" smtClean="0"/>
              <a:t> </a:t>
            </a:r>
            <a:r>
              <a:rPr lang="nb-NO" baseline="0" dirty="0" err="1" smtClean="0"/>
              <a:t>of</a:t>
            </a:r>
            <a:r>
              <a:rPr lang="nb-NO" baseline="0" dirty="0" smtClean="0"/>
              <a:t> </a:t>
            </a:r>
            <a:r>
              <a:rPr lang="nb-NO" baseline="0" dirty="0" err="1" smtClean="0"/>
              <a:t>the</a:t>
            </a:r>
            <a:r>
              <a:rPr lang="nb-NO" baseline="0" dirty="0" smtClean="0"/>
              <a:t> bases</a:t>
            </a:r>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4</a:t>
            </a:fld>
            <a:endParaRPr lang="en-US"/>
          </a:p>
        </p:txBody>
      </p:sp>
    </p:spTree>
    <p:extLst>
      <p:ext uri="{BB962C8B-B14F-4D97-AF65-F5344CB8AC3E}">
        <p14:creationId xmlns:p14="http://schemas.microsoft.com/office/powerpoint/2010/main" val="2761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5</a:t>
            </a:fld>
            <a:endParaRPr lang="en-US"/>
          </a:p>
        </p:txBody>
      </p:sp>
    </p:spTree>
    <p:extLst>
      <p:ext uri="{BB962C8B-B14F-4D97-AF65-F5344CB8AC3E}">
        <p14:creationId xmlns:p14="http://schemas.microsoft.com/office/powerpoint/2010/main" val="2645369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This</a:t>
            </a:r>
            <a:r>
              <a:rPr lang="en-US" baseline="0" noProof="0" dirty="0" smtClean="0"/>
              <a:t> and the next session, very theoretical/qualitative. From the third session it becomes more methodological/quantitative</a:t>
            </a:r>
            <a:endParaRPr lang="en-US" noProof="0" dirty="0"/>
          </a:p>
        </p:txBody>
      </p:sp>
      <p:sp>
        <p:nvSpPr>
          <p:cNvPr id="4" name="Slide Number Placeholder 3"/>
          <p:cNvSpPr>
            <a:spLocks noGrp="1"/>
          </p:cNvSpPr>
          <p:nvPr>
            <p:ph type="sldNum" sz="quarter" idx="10"/>
          </p:nvPr>
        </p:nvSpPr>
        <p:spPr/>
        <p:txBody>
          <a:bodyPr/>
          <a:lstStyle/>
          <a:p>
            <a:fld id="{EA72985F-36CD-4D87-8C89-674A558E8057}" type="slidenum">
              <a:rPr lang="en-US" smtClean="0"/>
              <a:t>8</a:t>
            </a:fld>
            <a:endParaRPr lang="en-US"/>
          </a:p>
        </p:txBody>
      </p:sp>
    </p:spTree>
    <p:extLst>
      <p:ext uri="{BB962C8B-B14F-4D97-AF65-F5344CB8AC3E}">
        <p14:creationId xmlns:p14="http://schemas.microsoft.com/office/powerpoint/2010/main" val="50574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EA72985F-36CD-4D87-8C89-674A558E8057}" type="slidenum">
              <a:rPr lang="en-US" smtClean="0"/>
              <a:t>9</a:t>
            </a:fld>
            <a:endParaRPr lang="en-US"/>
          </a:p>
        </p:txBody>
      </p:sp>
    </p:spTree>
    <p:extLst>
      <p:ext uri="{BB962C8B-B14F-4D97-AF65-F5344CB8AC3E}">
        <p14:creationId xmlns:p14="http://schemas.microsoft.com/office/powerpoint/2010/main" val="2736694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EA72985F-36CD-4D87-8C89-674A558E8057}" type="slidenum">
              <a:rPr lang="en-US" smtClean="0"/>
              <a:t>10</a:t>
            </a:fld>
            <a:endParaRPr lang="en-US"/>
          </a:p>
        </p:txBody>
      </p:sp>
    </p:spTree>
    <p:extLst>
      <p:ext uri="{BB962C8B-B14F-4D97-AF65-F5344CB8AC3E}">
        <p14:creationId xmlns:p14="http://schemas.microsoft.com/office/powerpoint/2010/main" val="21688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5de85101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g105de851017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105de851017_0_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12</a:t>
            </a:fld>
            <a:endParaRPr/>
          </a:p>
        </p:txBody>
      </p:sp>
    </p:spTree>
    <p:extLst>
      <p:ext uri="{BB962C8B-B14F-4D97-AF65-F5344CB8AC3E}">
        <p14:creationId xmlns:p14="http://schemas.microsoft.com/office/powerpoint/2010/main" val="4119887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5de85101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g105de851017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105de851017_0_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13</a:t>
            </a:fld>
            <a:endParaRPr/>
          </a:p>
        </p:txBody>
      </p:sp>
    </p:spTree>
    <p:extLst>
      <p:ext uri="{BB962C8B-B14F-4D97-AF65-F5344CB8AC3E}">
        <p14:creationId xmlns:p14="http://schemas.microsoft.com/office/powerpoint/2010/main" val="4106822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72985F-36CD-4D87-8C89-674A558E8057}" type="slidenum">
              <a:rPr lang="en-US" smtClean="0"/>
              <a:t>15</a:t>
            </a:fld>
            <a:endParaRPr lang="en-US"/>
          </a:p>
        </p:txBody>
      </p:sp>
    </p:spTree>
    <p:extLst>
      <p:ext uri="{BB962C8B-B14F-4D97-AF65-F5344CB8AC3E}">
        <p14:creationId xmlns:p14="http://schemas.microsoft.com/office/powerpoint/2010/main" val="391020878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2.svg"/><Relationship Id="rId11"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5.svg"/><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page UiO Pictur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7" name="Text Placeholder 10" descr="Logo university of oslo">
            <a:extLst>
              <a:ext uri="{FF2B5EF4-FFF2-40B4-BE49-F238E27FC236}">
                <a16:creationId xmlns:a16="http://schemas.microsoft.com/office/drawing/2014/main" id="{D507B65A-1446-438E-8EA0-9FE60E124E9F}"/>
              </a:ext>
            </a:extLst>
          </p:cNvPr>
          <p:cNvSpPr>
            <a:spLocks noGrp="1"/>
          </p:cNvSpPr>
          <p:nvPr>
            <p:ph type="body" sz="quarter" idx="21" hasCustomPrompt="1"/>
          </p:nvPr>
        </p:nvSpPr>
        <p:spPr>
          <a:xfrm>
            <a:off x="0" y="0"/>
            <a:ext cx="4831492" cy="1742304"/>
          </a:xfrm>
          <a:blipFill>
            <a:blip r:embed="rId3">
              <a:extLst>
                <a:ext uri="{96DAC541-7B7A-43D3-8B79-37D633B846F1}">
                  <asvg:svgBlip xmlns:asvg="http://schemas.microsoft.com/office/drawing/2016/SVG/main" xmlns="" r:embed="rId4"/>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smtClean="0"/>
              <a:t>Click to edit Master title style</a:t>
            </a:r>
            <a:endParaRPr lang="en-US" dirty="0"/>
          </a:p>
        </p:txBody>
      </p:sp>
      <p:sp>
        <p:nvSpPr>
          <p:cNvPr id="10" name="Subtitle 2">
            <a:extLst>
              <a:ext uri="{FF2B5EF4-FFF2-40B4-BE49-F238E27FC236}">
                <a16:creationId xmlns:a16="http://schemas.microsoft.com/office/drawing/2014/main" id="{E288C350-F124-4154-A973-DDEFBC6E46B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8" name="Text Placeholder 8">
            <a:extLst>
              <a:ext uri="{FF2B5EF4-FFF2-40B4-BE49-F238E27FC236}">
                <a16:creationId xmlns:a16="http://schemas.microsoft.com/office/drawing/2014/main" id="{B149F7A2-35A5-48A0-ADD9-71827D046022}"/>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err="1"/>
              <a:t>Title</a:t>
            </a:r>
            <a:endParaRPr lang="en-US" dirty="0"/>
          </a:p>
        </p:txBody>
      </p:sp>
      <p:sp>
        <p:nvSpPr>
          <p:cNvPr id="9" name="Text Placeholder 8">
            <a:extLst>
              <a:ext uri="{FF2B5EF4-FFF2-40B4-BE49-F238E27FC236}">
                <a16:creationId xmlns:a16="http://schemas.microsoft.com/office/drawing/2014/main" id="{6F7A7B3C-D68C-4449-B852-7B677FBDD45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xmlns=""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7">
            <a:extLst>
              <a:ext uri="{96DAC541-7B7A-43D3-8B79-37D633B846F1}">
                <asvg:svgBlip xmlns:asvg="http://schemas.microsoft.com/office/drawing/2016/SVG/main" xmlns=""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3446592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Highlighted Titl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smtClean="0"/>
              <a:t>Click icon to add picture</a:t>
            </a:r>
            <a:endParaRPr lang="en-US"/>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err="1"/>
              <a:t>Name</a:t>
            </a:r>
            <a:r>
              <a:rPr lang="nb-NO" dirty="0"/>
              <a:t> </a:t>
            </a:r>
            <a:r>
              <a:rPr lang="nb-NO" dirty="0" err="1"/>
              <a:t>of</a:t>
            </a:r>
            <a:r>
              <a:rPr lang="nb-NO" dirty="0"/>
              <a:t> </a:t>
            </a:r>
            <a:r>
              <a:rPr lang="nb-NO" dirty="0" err="1"/>
              <a:t>department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smtClean="0"/>
              <a:t>Edit Master text styles</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6" name="Picture 25"/>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963172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smtClean="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06400"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Point A</a:t>
            </a:r>
          </a:p>
          <a:p>
            <a:pPr lvl="0"/>
            <a:r>
              <a:rPr lang="nb-NO" dirty="0"/>
              <a:t>Point B</a:t>
            </a:r>
          </a:p>
          <a:p>
            <a:pPr lvl="0"/>
            <a:r>
              <a:rPr lang="nb-NO" dirty="0"/>
              <a:t>Point C</a:t>
            </a:r>
          </a:p>
          <a:p>
            <a:pPr lvl="0"/>
            <a:r>
              <a:rPr lang="nb-NO" dirty="0"/>
              <a:t>Point D</a:t>
            </a:r>
            <a:endParaRPr lang="en-US" dirty="0"/>
          </a:p>
        </p:txBody>
      </p:sp>
      <p:sp>
        <p:nvSpPr>
          <p:cNvPr id="8" name="Slide Number Placeholder 7">
            <a:extLst>
              <a:ext uri="{FF2B5EF4-FFF2-40B4-BE49-F238E27FC236}">
                <a16:creationId xmlns:a16="http://schemas.microsoft.com/office/drawing/2014/main" id="{D8A1E855-477D-41E9-B0F8-7881ED26F55E}"/>
              </a:ext>
            </a:extLst>
          </p:cNvPr>
          <p:cNvSpPr>
            <a:spLocks noGrp="1"/>
          </p:cNvSpPr>
          <p:nvPr>
            <p:ph type="sldNum" sz="quarter" idx="16"/>
          </p:nvPr>
        </p:nvSpPr>
        <p:spPr/>
        <p:txBody>
          <a:bodyPr/>
          <a:lstStyle/>
          <a:p>
            <a:r>
              <a:rPr lang="en-US"/>
              <a:t>Page </a:t>
            </a:r>
            <a:fld id="{5251F420-7306-4E7C-A79E-F31A38F7D392}" type="slidenum">
              <a:rPr lang="en-US" smtClean="0"/>
              <a:pPr/>
              <a:t>‹#›</a:t>
            </a:fld>
            <a:endParaRPr lang="en-US" dirty="0"/>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smtClean="0"/>
              <a:t>Click to edit Master title style</a:t>
            </a:r>
            <a:endParaRPr lang="nb-NO" noProof="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7"/>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6"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695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5" y="4173200"/>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3" y="416805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Point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8" name="Slide Number Placeholder 7">
            <a:extLst>
              <a:ext uri="{FF2B5EF4-FFF2-40B4-BE49-F238E27FC236}">
                <a16:creationId xmlns:a16="http://schemas.microsoft.com/office/drawing/2014/main" id="{4FE7C183-1D0F-4BA0-AFD5-92D8F4D092D5}"/>
              </a:ext>
            </a:extLst>
          </p:cNvPr>
          <p:cNvSpPr>
            <a:spLocks noGrp="1"/>
          </p:cNvSpPr>
          <p:nvPr>
            <p:ph type="sldNum" sz="quarter" idx="31"/>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pag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err="1"/>
              <a:t>Click</a:t>
            </a:r>
            <a:r>
              <a:rPr lang="nb-NO" dirty="0"/>
              <a:t> </a:t>
            </a:r>
            <a:r>
              <a:rPr lang="nb-NO" dirty="0" err="1"/>
              <a:t>insert</a:t>
            </a:r>
            <a:r>
              <a:rPr lang="nb-NO" dirty="0"/>
              <a:t> – Picture – </a:t>
            </a:r>
            <a:r>
              <a:rPr lang="nb-NO" dirty="0" err="1"/>
              <a:t>this</a:t>
            </a:r>
            <a:r>
              <a:rPr lang="nb-NO" dirty="0"/>
              <a:t> </a:t>
            </a:r>
            <a:r>
              <a:rPr lang="nb-NO" dirty="0" err="1"/>
              <a:t>device</a:t>
            </a:r>
            <a:r>
              <a:rPr lang="nb-NO" dirty="0"/>
              <a:t>– to </a:t>
            </a:r>
            <a:r>
              <a:rPr lang="nb-NO" dirty="0" err="1"/>
              <a:t>add</a:t>
            </a:r>
            <a:r>
              <a:rPr lang="nb-NO" dirty="0"/>
              <a:t> or </a:t>
            </a:r>
            <a:r>
              <a:rPr lang="nb-NO" dirty="0" err="1"/>
              <a:t>change</a:t>
            </a:r>
            <a:r>
              <a:rPr lang="nb-NO" dirty="0"/>
              <a:t> </a:t>
            </a:r>
            <a:r>
              <a:rPr lang="nb-NO" dirty="0" err="1"/>
              <a:t>the</a:t>
            </a:r>
            <a:r>
              <a:rPr lang="nb-NO" dirty="0"/>
              <a:t> </a:t>
            </a:r>
            <a:r>
              <a:rPr lang="nb-NO" dirty="0" err="1"/>
              <a:t>picture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smtClean="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smtClean="0"/>
              <a:t>Click to edit Master title style</a:t>
            </a:r>
            <a:endParaRPr lang="nb-NO" noProof="0" dirty="0"/>
          </a:p>
        </p:txBody>
      </p:sp>
      <p:sp>
        <p:nvSpPr>
          <p:cNvPr id="3" name="Text Placeholder 2" descr="Logo university of oslo">
            <a:extLst>
              <a:ext uri="{FF2B5EF4-FFF2-40B4-BE49-F238E27FC236}">
                <a16:creationId xmlns:a16="http://schemas.microsoft.com/office/drawing/2014/main" id="{AB937A8A-0440-4FE6-AE50-0E37CD6CCD2D}"/>
              </a:ext>
            </a:extLst>
          </p:cNvPr>
          <p:cNvSpPr>
            <a:spLocks noGrp="1"/>
          </p:cNvSpPr>
          <p:nvPr>
            <p:ph type="body" sz="quarter" idx="16"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nb-NO" dirty="0"/>
              <a:t> </a:t>
            </a:r>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8" name="Footer Placeholder 7">
            <a:extLst>
              <a:ext uri="{FF2B5EF4-FFF2-40B4-BE49-F238E27FC236}">
                <a16:creationId xmlns:a16="http://schemas.microsoft.com/office/drawing/2014/main" id="{D1538D53-9E40-4496-B5C8-0E242B7FF25D}"/>
              </a:ext>
            </a:extLst>
          </p:cNvPr>
          <p:cNvSpPr>
            <a:spLocks noGrp="1"/>
          </p:cNvSpPr>
          <p:nvPr>
            <p:ph type="ftr" sz="quarter" idx="18"/>
          </p:nvPr>
        </p:nvSpPr>
        <p:spPr/>
        <p:txBody>
          <a:bodyPr/>
          <a:lstStyle/>
          <a:p>
            <a:endParaRPr lang="nb-NO" dirty="0"/>
          </a:p>
        </p:txBody>
      </p:sp>
      <p:sp>
        <p:nvSpPr>
          <p:cNvPr id="13" name="Slide Number Placeholder 12">
            <a:extLst>
              <a:ext uri="{FF2B5EF4-FFF2-40B4-BE49-F238E27FC236}">
                <a16:creationId xmlns:a16="http://schemas.microsoft.com/office/drawing/2014/main" id="{36EC9E07-E46C-4C5E-8165-4D6A78601124}"/>
              </a:ext>
            </a:extLst>
          </p:cNvPr>
          <p:cNvSpPr>
            <a:spLocks noGrp="1"/>
          </p:cNvSpPr>
          <p:nvPr>
            <p:ph type="sldNum" sz="quarter" idx="19"/>
          </p:nvPr>
        </p:nvSpPr>
        <p:spPr/>
        <p:txBody>
          <a:bodyPr/>
          <a:lstStyle/>
          <a:p>
            <a:r>
              <a:rPr lang="en-US"/>
              <a:t>Page </a:t>
            </a:r>
            <a:fld id="{5251F420-7306-4E7C-A79E-F31A38F7D392}" type="slidenum">
              <a:rPr lang="en-US" smtClean="0"/>
              <a:pPr/>
              <a:t>‹#›</a:t>
            </a:fld>
            <a:endParaRPr lang="en-US" dirty="0"/>
          </a:p>
        </p:txBody>
      </p:sp>
      <p:pic>
        <p:nvPicPr>
          <p:cNvPr id="17" name="Picture 16"/>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err="1"/>
              <a:t>Click</a:t>
            </a:r>
            <a:r>
              <a:rPr lang="nb-NO" dirty="0"/>
              <a:t> </a:t>
            </a:r>
            <a:r>
              <a:rPr lang="nb-NO" dirty="0" err="1"/>
              <a:t>insert</a:t>
            </a:r>
            <a:r>
              <a:rPr lang="nb-NO" dirty="0"/>
              <a:t> – Picture – </a:t>
            </a:r>
            <a:r>
              <a:rPr lang="nb-NO" dirty="0" err="1"/>
              <a:t>this</a:t>
            </a:r>
            <a:r>
              <a:rPr lang="nb-NO" dirty="0"/>
              <a:t> </a:t>
            </a:r>
            <a:r>
              <a:rPr lang="nb-NO" dirty="0" err="1"/>
              <a:t>device</a:t>
            </a:r>
            <a:r>
              <a:rPr lang="nb-NO" dirty="0"/>
              <a:t>– to </a:t>
            </a:r>
            <a:r>
              <a:rPr lang="nb-NO" dirty="0" err="1"/>
              <a:t>add</a:t>
            </a:r>
            <a:r>
              <a:rPr lang="nb-NO" dirty="0"/>
              <a:t> or </a:t>
            </a:r>
            <a:r>
              <a:rPr lang="nb-NO" dirty="0" err="1"/>
              <a:t>change</a:t>
            </a:r>
            <a:r>
              <a:rPr lang="nb-NO" dirty="0"/>
              <a:t> </a:t>
            </a:r>
            <a:r>
              <a:rPr lang="nb-NO" dirty="0" err="1"/>
              <a:t>the</a:t>
            </a:r>
            <a:r>
              <a:rPr lang="nb-NO" dirty="0"/>
              <a:t> </a:t>
            </a:r>
            <a:r>
              <a:rPr lang="nb-NO" dirty="0" err="1"/>
              <a:t>picture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err="1"/>
              <a:t>Quote</a:t>
            </a:r>
            <a:endParaRPr lang="nb-NO" noProof="0" dirty="0"/>
          </a:p>
        </p:txBody>
      </p:sp>
      <p:sp>
        <p:nvSpPr>
          <p:cNvPr id="20" name="Text Placeholder 2" descr="Logo university of oslo">
            <a:extLst>
              <a:ext uri="{FF2B5EF4-FFF2-40B4-BE49-F238E27FC236}">
                <a16:creationId xmlns:a16="http://schemas.microsoft.com/office/drawing/2014/main" id="{8BA44D8A-54F0-40B1-96F3-44DF956CC7EA}"/>
              </a:ext>
            </a:extLst>
          </p:cNvPr>
          <p:cNvSpPr>
            <a:spLocks noGrp="1"/>
          </p:cNvSpPr>
          <p:nvPr>
            <p:ph type="body" sz="quarter" idx="16"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pic>
        <p:nvPicPr>
          <p:cNvPr id="19" name="Picture 18"/>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textbox with subheadin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CE47832A-C200-4F7E-AF3E-D40604841FC4}"/>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8B58FA56-4D7C-4979-BB98-B74CBD5F52E4}"/>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491345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textboxes with subheadin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9" name="Content Placeholder 3">
            <a:extLst>
              <a:ext uri="{FF2B5EF4-FFF2-40B4-BE49-F238E27FC236}">
                <a16:creationId xmlns:a16="http://schemas.microsoft.com/office/drawing/2014/main" id="{86E62222-11A6-40E7-BF69-7E8498A4100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smtClean="0"/>
              <a:t>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5" name="Footer Placeholder 4">
            <a:extLst>
              <a:ext uri="{FF2B5EF4-FFF2-40B4-BE49-F238E27FC236}">
                <a16:creationId xmlns:a16="http://schemas.microsoft.com/office/drawing/2014/main" id="{A3AB79B2-2B36-4C4F-8B4A-5CE97327C93B}"/>
              </a:ext>
            </a:extLst>
          </p:cNvPr>
          <p:cNvSpPr>
            <a:spLocks noGrp="1"/>
          </p:cNvSpPr>
          <p:nvPr>
            <p:ph type="ftr" sz="quarter" idx="34"/>
          </p:nvPr>
        </p:nvSpPr>
        <p:spPr/>
        <p:txBody>
          <a:bodyPr/>
          <a:lstStyle/>
          <a:p>
            <a:endParaRPr lang="nb-NO" dirty="0"/>
          </a:p>
        </p:txBody>
      </p:sp>
      <p:sp>
        <p:nvSpPr>
          <p:cNvPr id="6" name="Slide Number Placeholder 5">
            <a:extLst>
              <a:ext uri="{FF2B5EF4-FFF2-40B4-BE49-F238E27FC236}">
                <a16:creationId xmlns:a16="http://schemas.microsoft.com/office/drawing/2014/main" id="{BF91AEDF-947D-4C51-A230-4B0365289C62}"/>
              </a:ext>
            </a:extLst>
          </p:cNvPr>
          <p:cNvSpPr>
            <a:spLocks noGrp="1"/>
          </p:cNvSpPr>
          <p:nvPr>
            <p:ph type="sldNum" sz="quarter" idx="35"/>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134501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smtClean="0"/>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a:lvl1pPr>
          </a:lstStyle>
          <a:p>
            <a:r>
              <a:rPr lang="en-US" noProof="0" smtClean="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0B8FC538-4B47-4FE9-9556-278912EBB00C}"/>
              </a:ext>
            </a:extLst>
          </p:cNvPr>
          <p:cNvSpPr>
            <a:spLocks noGrp="1"/>
          </p:cNvSpPr>
          <p:nvPr>
            <p:ph type="ftr" sz="quarter" idx="31"/>
          </p:nvPr>
        </p:nvSpPr>
        <p:spPr/>
        <p:txBody>
          <a:bodyPr/>
          <a:lstStyle/>
          <a:p>
            <a:endParaRPr lang="nb-NO" dirty="0"/>
          </a:p>
        </p:txBody>
      </p:sp>
      <p:sp>
        <p:nvSpPr>
          <p:cNvPr id="5" name="Slide Number Placeholder 4">
            <a:extLst>
              <a:ext uri="{FF2B5EF4-FFF2-40B4-BE49-F238E27FC236}">
                <a16:creationId xmlns:a16="http://schemas.microsoft.com/office/drawing/2014/main" id="{EB44E285-6038-4E35-AA24-93DE34576334}"/>
              </a:ext>
            </a:extLst>
          </p:cNvPr>
          <p:cNvSpPr>
            <a:spLocks noGrp="1"/>
          </p:cNvSpPr>
          <p:nvPr>
            <p:ph type="sldNum" sz="quarter" idx="32"/>
          </p:nvPr>
        </p:nvSpPr>
        <p:spPr/>
        <p:txBody>
          <a:bodyPr/>
          <a:lstStyle/>
          <a:p>
            <a:r>
              <a:rPr lang="en-US"/>
              <a:t>Page </a:t>
            </a:r>
            <a:fld id="{5251F420-7306-4E7C-A79E-F31A38F7D392}" type="slidenum">
              <a:rPr lang="en-US" smtClean="0"/>
              <a:pPr/>
              <a:t>‹#›</a:t>
            </a:fld>
            <a:endParaRPr lang="en-US"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 name="Content Placeholder 1">
            <a:extLst>
              <a:ext uri="{FF2B5EF4-FFF2-40B4-BE49-F238E27FC236}">
                <a16:creationId xmlns:a16="http://schemas.microsoft.com/office/drawing/2014/main" id="{108DADA3-5103-43E7-81AF-78BFB0D043F5}"/>
              </a:ext>
            </a:extLst>
          </p:cNvPr>
          <p:cNvSpPr>
            <a:spLocks noGrp="1"/>
          </p:cNvSpPr>
          <p:nvPr>
            <p:ph sz="quarter" idx="31"/>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smtClean="0"/>
              <a:t>Edit Master text styles</a:t>
            </a:r>
          </a:p>
        </p:txBody>
      </p:sp>
      <p:sp>
        <p:nvSpPr>
          <p:cNvPr id="4" name="Footer Placeholder 3">
            <a:extLst>
              <a:ext uri="{FF2B5EF4-FFF2-40B4-BE49-F238E27FC236}">
                <a16:creationId xmlns:a16="http://schemas.microsoft.com/office/drawing/2014/main" id="{43F5C8A5-7299-4154-B01A-CDF5B7332751}"/>
              </a:ext>
            </a:extLst>
          </p:cNvPr>
          <p:cNvSpPr>
            <a:spLocks noGrp="1"/>
          </p:cNvSpPr>
          <p:nvPr>
            <p:ph type="ftr" sz="quarter" idx="29"/>
          </p:nvPr>
        </p:nvSpPr>
        <p:spPr/>
        <p:txBody>
          <a:bodyPr/>
          <a:lstStyle/>
          <a:p>
            <a:endParaRPr lang="nb-NO" dirty="0"/>
          </a:p>
        </p:txBody>
      </p:sp>
      <p:sp>
        <p:nvSpPr>
          <p:cNvPr id="5" name="Slide Number Placeholder 4">
            <a:extLst>
              <a:ext uri="{FF2B5EF4-FFF2-40B4-BE49-F238E27FC236}">
                <a16:creationId xmlns:a16="http://schemas.microsoft.com/office/drawing/2014/main" id="{CEE2439D-D17B-475A-8193-F8109FACE968}"/>
              </a:ext>
            </a:extLst>
          </p:cNvPr>
          <p:cNvSpPr>
            <a:spLocks noGrp="1"/>
          </p:cNvSpPr>
          <p:nvPr>
            <p:ph type="sldNum" sz="quarter" idx="30"/>
          </p:nvPr>
        </p:nvSpPr>
        <p:spPr/>
        <p:txBody>
          <a:bodyPr/>
          <a:lstStyle/>
          <a:p>
            <a:r>
              <a:rPr lang="en-US"/>
              <a:t>Page </a:t>
            </a:r>
            <a:fld id="{5251F420-7306-4E7C-A79E-F31A38F7D392}" type="slidenum">
              <a:rPr lang="en-US" smtClean="0"/>
              <a:pPr/>
              <a:t>‹#›</a:t>
            </a:fld>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textboxes with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a:extLst>
              <a:ext uri="{FF2B5EF4-FFF2-40B4-BE49-F238E27FC236}">
                <a16:creationId xmlns:a16="http://schemas.microsoft.com/office/drawing/2014/main" id="{92259CDE-097F-4AD1-8202-1C8557143B77}"/>
              </a:ext>
            </a:extLst>
          </p:cNvPr>
          <p:cNvSpPr>
            <a:spLocks noGrp="1"/>
          </p:cNvSpPr>
          <p:nvPr>
            <p:ph type="ftr" sz="quarter" idx="39"/>
          </p:nvPr>
        </p:nvSpPr>
        <p:spPr/>
        <p:txBody>
          <a:bodyPr/>
          <a:lstStyle/>
          <a:p>
            <a:endParaRPr lang="nb-NO" dirty="0"/>
          </a:p>
        </p:txBody>
      </p:sp>
      <p:sp>
        <p:nvSpPr>
          <p:cNvPr id="5" name="Slide Number Placeholder 4">
            <a:extLst>
              <a:ext uri="{FF2B5EF4-FFF2-40B4-BE49-F238E27FC236}">
                <a16:creationId xmlns:a16="http://schemas.microsoft.com/office/drawing/2014/main" id="{79DB0D35-1F56-48D2-95A5-1514CE438CB5}"/>
              </a:ext>
            </a:extLst>
          </p:cNvPr>
          <p:cNvSpPr>
            <a:spLocks noGrp="1"/>
          </p:cNvSpPr>
          <p:nvPr>
            <p:ph type="sldNum" sz="quarter" idx="40"/>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 page UiO Color/Content">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1" name="Text Placeholder 10" descr="Logo university of oslo">
            <a:extLst>
              <a:ext uri="{FF2B5EF4-FFF2-40B4-BE49-F238E27FC236}">
                <a16:creationId xmlns:a16="http://schemas.microsoft.com/office/drawing/2014/main" id="{96999028-C41F-4383-938C-0AEE48CAEA40}"/>
              </a:ext>
            </a:extLst>
          </p:cNvPr>
          <p:cNvSpPr>
            <a:spLocks noGrp="1"/>
          </p:cNvSpPr>
          <p:nvPr>
            <p:ph type="body" sz="quarter" idx="21" hasCustomPrompt="1"/>
          </p:nvPr>
        </p:nvSpPr>
        <p:spPr>
          <a:xfrm>
            <a:off x="0" y="0"/>
            <a:ext cx="4831492" cy="1742304"/>
          </a:xfrm>
          <a:blipFill>
            <a:blip r:embed="rId2">
              <a:extLst>
                <a:ext uri="{96DAC541-7B7A-43D3-8B79-37D633B846F1}">
                  <asvg:svgBlip xmlns:asvg="http://schemas.microsoft.com/office/drawing/2016/SVG/main" xmlns="" r:embed="rId3"/>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smtClean="0"/>
              <a:t>Click to edit Master title style</a:t>
            </a:r>
            <a:endParaRPr lang="en-US" dirty="0"/>
          </a:p>
        </p:txBody>
      </p:sp>
      <p:sp>
        <p:nvSpPr>
          <p:cNvPr id="12" name="Subtitle 2">
            <a:extLst>
              <a:ext uri="{FF2B5EF4-FFF2-40B4-BE49-F238E27FC236}">
                <a16:creationId xmlns:a16="http://schemas.microsoft.com/office/drawing/2014/main" id="{505C047C-D021-4993-8BCA-6B52BE3A402B}"/>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9" name="Text Placeholder 8">
            <a:extLst>
              <a:ext uri="{FF2B5EF4-FFF2-40B4-BE49-F238E27FC236}">
                <a16:creationId xmlns:a16="http://schemas.microsoft.com/office/drawing/2014/main" id="{966D1AE6-D2B5-49B9-8C2A-EE3784123E04}"/>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err="1"/>
              <a:t>Title</a:t>
            </a:r>
            <a:endParaRPr lang="en-US" dirty="0"/>
          </a:p>
        </p:txBody>
      </p:sp>
      <p:sp>
        <p:nvSpPr>
          <p:cNvPr id="10" name="Text Placeholder 8">
            <a:extLst>
              <a:ext uri="{FF2B5EF4-FFF2-40B4-BE49-F238E27FC236}">
                <a16:creationId xmlns:a16="http://schemas.microsoft.com/office/drawing/2014/main" id="{D4C45229-2034-4A47-89E1-3DAB700E9655}"/>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xmlns=""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2868963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s to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smtClean="0"/>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smtClean="0"/>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smtClean="0"/>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9713F8EC-435C-4B71-B75E-816E331B7403}"/>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73CC78E7-5B5A-4EE3-B029-42635C54C96B}"/>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textboxes">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BD42304F-BB43-4D12-B83D-02C5FD8197FE}"/>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67E62047-812A-4356-A8E0-D0CA23D39A48}"/>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s to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smtClean="0"/>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smtClean="0"/>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smtClean="0"/>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smtClean="0"/>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smtClean="0"/>
              <a:t>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b-NO" noProof="0" dirty="0"/>
          </a:p>
        </p:txBody>
      </p:sp>
      <p:sp>
        <p:nvSpPr>
          <p:cNvPr id="4" name="Footer Placeholder 3">
            <a:extLst>
              <a:ext uri="{FF2B5EF4-FFF2-40B4-BE49-F238E27FC236}">
                <a16:creationId xmlns:a16="http://schemas.microsoft.com/office/drawing/2014/main" id="{86080474-3338-40C3-87FC-F73889A04CD0}"/>
              </a:ext>
            </a:extLst>
          </p:cNvPr>
          <p:cNvSpPr>
            <a:spLocks noGrp="1"/>
          </p:cNvSpPr>
          <p:nvPr>
            <p:ph type="ftr" sz="quarter" idx="32"/>
          </p:nvPr>
        </p:nvSpPr>
        <p:spPr/>
        <p:txBody>
          <a:bodyPr/>
          <a:lstStyle/>
          <a:p>
            <a:endParaRPr lang="nb-NO" dirty="0"/>
          </a:p>
        </p:txBody>
      </p:sp>
      <p:sp>
        <p:nvSpPr>
          <p:cNvPr id="6" name="Slide Number Placeholder 5">
            <a:extLst>
              <a:ext uri="{FF2B5EF4-FFF2-40B4-BE49-F238E27FC236}">
                <a16:creationId xmlns:a16="http://schemas.microsoft.com/office/drawing/2014/main" id="{42511102-D50C-4D40-87C3-107C3022CF1E}"/>
              </a:ext>
            </a:extLst>
          </p:cNvPr>
          <p:cNvSpPr>
            <a:spLocks noGrp="1"/>
          </p:cNvSpPr>
          <p:nvPr>
            <p:ph type="sldNum" sz="quarter" idx="33"/>
          </p:nvPr>
        </p:nvSpPr>
        <p:spPr/>
        <p:txBody>
          <a:bodyPr/>
          <a:lstStyle/>
          <a:p>
            <a:r>
              <a:rPr lang="en-US"/>
              <a:t>Page </a:t>
            </a:r>
            <a:fld id="{5251F420-7306-4E7C-A79E-F31A38F7D392}" type="slidenum">
              <a:rPr lang="en-US" smtClean="0"/>
              <a:pPr/>
              <a:t>‹#›</a:t>
            </a:fld>
            <a:endParaRPr lang="en-US" dirty="0"/>
          </a:p>
        </p:txBody>
      </p:sp>
      <p:pic>
        <p:nvPicPr>
          <p:cNvPr id="19" name="Picture 1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smtClean="0"/>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smtClean="0"/>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39631" cy="3948448"/>
          </a:xfrm>
          <a:prstGeom prst="rect">
            <a:avLst/>
          </a:prstGeom>
          <a:noFill/>
        </p:spPr>
        <p:txBody>
          <a:bodyPr lIns="0" tIns="0" rIns="0" bIns="0"/>
          <a:lstStyle>
            <a:lvl1pPr>
              <a:buNone/>
              <a:defRPr/>
            </a:lvl1pPr>
          </a:lstStyle>
          <a:p>
            <a:r>
              <a:rPr lang="en-US" smtClean="0"/>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611760"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Photo </a:t>
            </a:r>
            <a:r>
              <a:rPr lang="nb-NO" dirty="0" err="1"/>
              <a:t>credit</a:t>
            </a:r>
            <a:r>
              <a:rPr lang="nb-NO" dirty="0"/>
              <a:t> / </a:t>
            </a:r>
            <a:r>
              <a:rPr lang="nb-NO" dirty="0" err="1"/>
              <a:t>Caption</a:t>
            </a:r>
            <a:endParaRPr lang="en-US" dirty="0"/>
          </a:p>
        </p:txBody>
      </p:sp>
      <p:sp>
        <p:nvSpPr>
          <p:cNvPr id="6" name="Footer Placeholder 5">
            <a:extLst>
              <a:ext uri="{FF2B5EF4-FFF2-40B4-BE49-F238E27FC236}">
                <a16:creationId xmlns:a16="http://schemas.microsoft.com/office/drawing/2014/main" id="{8772DED8-733B-4015-A7CA-A05638F7AA32}"/>
              </a:ext>
            </a:extLst>
          </p:cNvPr>
          <p:cNvSpPr>
            <a:spLocks noGrp="1"/>
          </p:cNvSpPr>
          <p:nvPr>
            <p:ph type="ftr" sz="quarter" idx="23"/>
          </p:nvPr>
        </p:nvSpPr>
        <p:spPr/>
        <p:txBody>
          <a:bodyPr/>
          <a:lstStyle/>
          <a:p>
            <a:endParaRPr lang="nb-NO" dirty="0"/>
          </a:p>
        </p:txBody>
      </p:sp>
      <p:sp>
        <p:nvSpPr>
          <p:cNvPr id="7" name="Slide Number Placeholder 6">
            <a:extLst>
              <a:ext uri="{FF2B5EF4-FFF2-40B4-BE49-F238E27FC236}">
                <a16:creationId xmlns:a16="http://schemas.microsoft.com/office/drawing/2014/main" id="{A5B8E388-3742-4614-842F-C221FF66F72A}"/>
              </a:ext>
            </a:extLst>
          </p:cNvPr>
          <p:cNvSpPr>
            <a:spLocks noGrp="1"/>
          </p:cNvSpPr>
          <p:nvPr>
            <p:ph type="sldNum" sz="quarter" idx="24"/>
          </p:nvPr>
        </p:nvSpPr>
        <p:spPr/>
        <p:txBody>
          <a:bodyPr/>
          <a:lstStyle/>
          <a:p>
            <a:r>
              <a:rPr lang="en-US"/>
              <a:t>Page </a:t>
            </a:r>
            <a:fld id="{5251F420-7306-4E7C-A79E-F31A38F7D392}" type="slidenum">
              <a:rPr lang="en-US" smtClean="0"/>
              <a:pPr/>
              <a:t>‹#›</a:t>
            </a:fld>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smtClean="0"/>
              <a:t>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lvl1pPr marL="0" indent="0">
              <a:buNone/>
              <a:defRPr/>
            </a:lvl1pPr>
          </a:lstStyle>
          <a:p>
            <a:r>
              <a:rPr lang="en-US" smtClean="0"/>
              <a:t>Click icon to add picture</a:t>
            </a:r>
            <a:endParaRPr lang="en-US" dirty="0"/>
          </a:p>
        </p:txBody>
      </p:sp>
      <p:sp>
        <p:nvSpPr>
          <p:cNvPr id="4" name="Footer Placeholder 3">
            <a:extLst>
              <a:ext uri="{FF2B5EF4-FFF2-40B4-BE49-F238E27FC236}">
                <a16:creationId xmlns:a16="http://schemas.microsoft.com/office/drawing/2014/main" id="{C5A5FD81-8099-440B-91E9-2813AE814045}"/>
              </a:ext>
            </a:extLst>
          </p:cNvPr>
          <p:cNvSpPr>
            <a:spLocks noGrp="1"/>
          </p:cNvSpPr>
          <p:nvPr>
            <p:ph type="ftr" sz="quarter" idx="30"/>
          </p:nvPr>
        </p:nvSpPr>
        <p:spPr/>
        <p:txBody>
          <a:bodyPr/>
          <a:lstStyle/>
          <a:p>
            <a:endParaRPr lang="nb-NO" dirty="0"/>
          </a:p>
        </p:txBody>
      </p:sp>
      <p:sp>
        <p:nvSpPr>
          <p:cNvPr id="5" name="Slide Number Placeholder 4">
            <a:extLst>
              <a:ext uri="{FF2B5EF4-FFF2-40B4-BE49-F238E27FC236}">
                <a16:creationId xmlns:a16="http://schemas.microsoft.com/office/drawing/2014/main" id="{89632972-1288-4890-888F-5A648DC46ABE}"/>
              </a:ext>
            </a:extLst>
          </p:cNvPr>
          <p:cNvSpPr>
            <a:spLocks noGrp="1"/>
          </p:cNvSpPr>
          <p:nvPr>
            <p:ph type="sldNum" sz="quarter" idx="31"/>
          </p:nvPr>
        </p:nvSpPr>
        <p:spPr/>
        <p:txBody>
          <a:bodyPr/>
          <a:lstStyle/>
          <a:p>
            <a:r>
              <a:rPr lang="en-US"/>
              <a:t>Page </a:t>
            </a:r>
            <a:fld id="{5251F420-7306-4E7C-A79E-F31A38F7D392}" type="slidenum">
              <a:rPr lang="en-US" smtClean="0"/>
              <a:pPr/>
              <a:t>‹#›</a:t>
            </a:fld>
            <a:endParaRPr lang="en-US"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arge picture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a:lvl1pPr>
          </a:lstStyle>
          <a:p>
            <a:r>
              <a:rPr lang="en-US" noProof="0" smtClean="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smtClean="0"/>
              <a:t>Click icon to add picture</a:t>
            </a:r>
            <a:endParaRPr lang="en-US" dirty="0"/>
          </a:p>
        </p:txBody>
      </p:sp>
      <p:sp>
        <p:nvSpPr>
          <p:cNvPr id="3" name="Text Placeholder 2" descr="Logo university of oslo">
            <a:extLst>
              <a:ext uri="{FF2B5EF4-FFF2-40B4-BE49-F238E27FC236}">
                <a16:creationId xmlns:a16="http://schemas.microsoft.com/office/drawing/2014/main" id="{0F362B01-572E-40F1-A00C-F460165626C5}"/>
              </a:ext>
            </a:extLst>
          </p:cNvPr>
          <p:cNvSpPr>
            <a:spLocks noGrp="1"/>
          </p:cNvSpPr>
          <p:nvPr>
            <p:ph type="body" sz="quarter" idx="28"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nb-NO" dirty="0"/>
              <a:t> </a:t>
            </a:r>
            <a:endParaRPr lang="en-US" dirty="0"/>
          </a:p>
        </p:txBody>
      </p:sp>
      <p:pic>
        <p:nvPicPr>
          <p:cNvPr id="5" name="Picture 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D3EEEF-D5D4-41E6-81E7-1D9E527B7796}"/>
              </a:ext>
            </a:extLst>
          </p:cNvPr>
          <p:cNvSpPr>
            <a:spLocks noGrp="1"/>
          </p:cNvSpPr>
          <p:nvPr>
            <p:ph type="ftr" sz="quarter" idx="11"/>
          </p:nvPr>
        </p:nvSpPr>
        <p:spPr/>
        <p:txBody>
          <a:bodyPr/>
          <a:lstStyle/>
          <a:p>
            <a:endParaRPr lang="nb-NO" dirty="0"/>
          </a:p>
        </p:txBody>
      </p:sp>
      <p:sp>
        <p:nvSpPr>
          <p:cNvPr id="5" name="Slide Number Placeholder 4">
            <a:extLst>
              <a:ext uri="{FF2B5EF4-FFF2-40B4-BE49-F238E27FC236}">
                <a16:creationId xmlns:a16="http://schemas.microsoft.com/office/drawing/2014/main" id="{CC6F4316-7482-4098-A234-A83B220FD64E}"/>
              </a:ext>
            </a:extLst>
          </p:cNvPr>
          <p:cNvSpPr>
            <a:spLocks noGrp="1"/>
          </p:cNvSpPr>
          <p:nvPr>
            <p:ph type="sldNum" sz="quarter" idx="12"/>
          </p:nvPr>
        </p:nvSpPr>
        <p:spPr/>
        <p:txBody>
          <a:bodyPr/>
          <a:lstStyle/>
          <a:p>
            <a:r>
              <a:rPr lang="en-US"/>
              <a:t>Page </a:t>
            </a:r>
            <a:fld id="{5251F420-7306-4E7C-A79E-F31A38F7D392}" type="slidenum">
              <a:rPr lang="en-US" smtClean="0"/>
              <a:pPr/>
              <a:t>‹#›</a:t>
            </a:fld>
            <a:endParaRPr lang="en-US" dirty="0"/>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837732" y="6225623"/>
            <a:ext cx="1800000" cy="276790"/>
          </a:xfrm>
          <a:prstGeom prst="rect">
            <a:avLst/>
          </a:prstGeom>
        </p:spPr>
      </p:pic>
    </p:spTree>
    <p:extLst>
      <p:ext uri="{BB962C8B-B14F-4D97-AF65-F5344CB8AC3E}">
        <p14:creationId xmlns:p14="http://schemas.microsoft.com/office/powerpoint/2010/main" val="1375112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el und Inhalt" type="obj">
  <p:cSld name="Titel und Inhalt">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609600" y="274639"/>
            <a:ext cx="9326827"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609600" y="1892829"/>
            <a:ext cx="10972800" cy="4233335"/>
          </a:xfrm>
          <a:prstGeom prst="rect">
            <a:avLst/>
          </a:prstGeom>
          <a:noFill/>
          <a:ln>
            <a:noFill/>
          </a:ln>
        </p:spPr>
        <p:txBody>
          <a:bodyPr spcFirstLastPara="1" wrap="square" lIns="91425" tIns="45700" rIns="91425" bIns="45700" anchor="t" anchorCtr="0">
            <a:normAutofit/>
          </a:bodyPr>
          <a:lstStyle>
            <a:lvl1pPr marL="609585" lvl="0" indent="-457189" algn="l">
              <a:spcBef>
                <a:spcPts val="480"/>
              </a:spcBef>
              <a:spcAft>
                <a:spcPts val="0"/>
              </a:spcAft>
              <a:buClr>
                <a:schemeClr val="dk1"/>
              </a:buClr>
              <a:buSzPts val="1800"/>
              <a:buChar char="•"/>
              <a:defRPr/>
            </a:lvl1pPr>
            <a:lvl2pPr marL="1219170" lvl="1" indent="-457189" algn="l">
              <a:spcBef>
                <a:spcPts val="480"/>
              </a:spcBef>
              <a:spcAft>
                <a:spcPts val="0"/>
              </a:spcAft>
              <a:buClr>
                <a:schemeClr val="dk1"/>
              </a:buClr>
              <a:buSzPts val="1800"/>
              <a:buChar char="–"/>
              <a:defRPr/>
            </a:lvl2pPr>
            <a:lvl3pPr marL="1828754" lvl="2" indent="-457189" algn="l">
              <a:spcBef>
                <a:spcPts val="480"/>
              </a:spcBef>
              <a:spcAft>
                <a:spcPts val="0"/>
              </a:spcAft>
              <a:buClr>
                <a:schemeClr val="dk1"/>
              </a:buClr>
              <a:buSzPts val="1800"/>
              <a:buChar char="•"/>
              <a:defRPr/>
            </a:lvl3pPr>
            <a:lvl4pPr marL="2438339" lvl="3" indent="-457189" algn="l">
              <a:spcBef>
                <a:spcPts val="480"/>
              </a:spcBef>
              <a:spcAft>
                <a:spcPts val="0"/>
              </a:spcAft>
              <a:buClr>
                <a:schemeClr val="dk1"/>
              </a:buClr>
              <a:buSzPts val="1800"/>
              <a:buChar char="–"/>
              <a:defRPr/>
            </a:lvl4pPr>
            <a:lvl5pPr marL="3047924" lvl="4" indent="-457189" algn="l">
              <a:spcBef>
                <a:spcPts val="480"/>
              </a:spcBef>
              <a:spcAft>
                <a:spcPts val="0"/>
              </a:spcAft>
              <a:buClr>
                <a:schemeClr val="dk1"/>
              </a:buClr>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449361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elfolie" type="title">
  <p:cSld name="Titelfolie">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2800"/>
              <a:buFont typeface="Verdana"/>
              <a:buNone/>
              <a:defRPr sz="3733">
                <a:solidFill>
                  <a:srgbClr val="7F7F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919984" y="3813043"/>
            <a:ext cx="7768304" cy="22082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rgbClr val="888888"/>
              </a:buClr>
              <a:buSzPts val="1800"/>
              <a:buNone/>
              <a:defRPr sz="2400">
                <a:solidFill>
                  <a:srgbClr val="888888"/>
                </a:solidFill>
              </a:defRPr>
            </a:lvl1pPr>
            <a:lvl2pPr lvl="1" algn="ctr">
              <a:spcBef>
                <a:spcPts val="400"/>
              </a:spcBef>
              <a:spcAft>
                <a:spcPts val="0"/>
              </a:spcAft>
              <a:buClr>
                <a:srgbClr val="888888"/>
              </a:buClr>
              <a:buSzPts val="1500"/>
              <a:buNone/>
              <a:defRPr>
                <a:solidFill>
                  <a:srgbClr val="888888"/>
                </a:solidFill>
              </a:defRPr>
            </a:lvl2pPr>
            <a:lvl3pPr lvl="2" algn="ctr">
              <a:spcBef>
                <a:spcPts val="400"/>
              </a:spcBef>
              <a:spcAft>
                <a:spcPts val="0"/>
              </a:spcAft>
              <a:buClr>
                <a:srgbClr val="888888"/>
              </a:buClr>
              <a:buSzPts val="1500"/>
              <a:buNone/>
              <a:defRPr>
                <a:solidFill>
                  <a:srgbClr val="888888"/>
                </a:solidFill>
              </a:defRPr>
            </a:lvl3pPr>
            <a:lvl4pPr lvl="3" algn="ctr">
              <a:spcBef>
                <a:spcPts val="533"/>
              </a:spcBef>
              <a:spcAft>
                <a:spcPts val="0"/>
              </a:spcAft>
              <a:buClr>
                <a:srgbClr val="888888"/>
              </a:buClr>
              <a:buSzPts val="2000"/>
              <a:buNone/>
              <a:defRPr>
                <a:solidFill>
                  <a:srgbClr val="888888"/>
                </a:solidFill>
              </a:defRPr>
            </a:lvl4pPr>
            <a:lvl5pPr lvl="4" algn="ctr">
              <a:spcBef>
                <a:spcPts val="533"/>
              </a:spcBef>
              <a:spcAft>
                <a:spcPts val="0"/>
              </a:spcAft>
              <a:buClr>
                <a:srgbClr val="888888"/>
              </a:buClr>
              <a:buSzPts val="2000"/>
              <a:buNone/>
              <a:defRPr>
                <a:solidFill>
                  <a:srgbClr val="888888"/>
                </a:solidFill>
              </a:defRPr>
            </a:lvl5pPr>
            <a:lvl6pPr lvl="5" algn="ctr">
              <a:spcBef>
                <a:spcPts val="533"/>
              </a:spcBef>
              <a:spcAft>
                <a:spcPts val="0"/>
              </a:spcAft>
              <a:buClr>
                <a:srgbClr val="888888"/>
              </a:buClr>
              <a:buSzPts val="2000"/>
              <a:buNone/>
              <a:defRPr>
                <a:solidFill>
                  <a:srgbClr val="888888"/>
                </a:solidFill>
              </a:defRPr>
            </a:lvl6pPr>
            <a:lvl7pPr lvl="6" algn="ctr">
              <a:spcBef>
                <a:spcPts val="533"/>
              </a:spcBef>
              <a:spcAft>
                <a:spcPts val="0"/>
              </a:spcAft>
              <a:buClr>
                <a:srgbClr val="888888"/>
              </a:buClr>
              <a:buSzPts val="2000"/>
              <a:buNone/>
              <a:defRPr>
                <a:solidFill>
                  <a:srgbClr val="888888"/>
                </a:solidFill>
              </a:defRPr>
            </a:lvl7pPr>
            <a:lvl8pPr lvl="7" algn="ctr">
              <a:spcBef>
                <a:spcPts val="533"/>
              </a:spcBef>
              <a:spcAft>
                <a:spcPts val="0"/>
              </a:spcAft>
              <a:buClr>
                <a:srgbClr val="888888"/>
              </a:buClr>
              <a:buSzPts val="2000"/>
              <a:buNone/>
              <a:defRPr>
                <a:solidFill>
                  <a:srgbClr val="888888"/>
                </a:solidFill>
              </a:defRPr>
            </a:lvl8pPr>
            <a:lvl9pPr lvl="8" algn="ctr">
              <a:spcBef>
                <a:spcPts val="533"/>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393603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ont page UiO Full Width Pictur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smtClean="0"/>
              <a:t>Click icon to add picture</a:t>
            </a:r>
            <a:endParaRPr lang="en-US" dirty="0"/>
          </a:p>
        </p:txBody>
      </p:sp>
      <p:sp>
        <p:nvSpPr>
          <p:cNvPr id="13" name="Rectangle 12">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3" name="Text Placeholder 10" descr="Logo university of oslo">
            <a:extLst>
              <a:ext uri="{FF2B5EF4-FFF2-40B4-BE49-F238E27FC236}">
                <a16:creationId xmlns:a16="http://schemas.microsoft.com/office/drawing/2014/main" id="{855DB83D-7815-446A-9472-E7D6F3376D43}"/>
              </a:ext>
            </a:extLst>
          </p:cNvPr>
          <p:cNvSpPr>
            <a:spLocks noGrp="1"/>
          </p:cNvSpPr>
          <p:nvPr>
            <p:ph type="body" sz="quarter" idx="21" hasCustomPrompt="1"/>
          </p:nvPr>
        </p:nvSpPr>
        <p:spPr>
          <a:xfrm>
            <a:off x="0" y="0"/>
            <a:ext cx="4831492" cy="1742304"/>
          </a:xfrm>
          <a:blipFill>
            <a:blip r:embed="rId3">
              <a:extLst>
                <a:ext uri="{96DAC541-7B7A-43D3-8B79-37D633B846F1}">
                  <asvg:svgBlip xmlns:asvg="http://schemas.microsoft.com/office/drawing/2016/SVG/main" xmlns="" r:embed="rId4"/>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smtClean="0"/>
              <a:t>Click to edit Master title style</a:t>
            </a:r>
            <a:endParaRPr lang="en-US" dirty="0"/>
          </a:p>
        </p:txBody>
      </p:sp>
      <p:sp>
        <p:nvSpPr>
          <p:cNvPr id="22" name="Subtitle 2">
            <a:extLst>
              <a:ext uri="{FF2B5EF4-FFF2-40B4-BE49-F238E27FC236}">
                <a16:creationId xmlns:a16="http://schemas.microsoft.com/office/drawing/2014/main" id="{0DB6EDC5-0DC0-49D7-8862-D897F60A38E8}"/>
              </a:ext>
            </a:extLst>
          </p:cNvPr>
          <p:cNvSpPr>
            <a:spLocks noGrp="1"/>
          </p:cNvSpPr>
          <p:nvPr>
            <p:ph type="subTitle" idx="1" hasCustomPrompt="1"/>
          </p:nvPr>
        </p:nvSpPr>
        <p:spPr>
          <a:xfrm>
            <a:off x="2463595" y="5199013"/>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24" name="Text Placeholder 8">
            <a:extLst>
              <a:ext uri="{FF2B5EF4-FFF2-40B4-BE49-F238E27FC236}">
                <a16:creationId xmlns:a16="http://schemas.microsoft.com/office/drawing/2014/main" id="{6E568436-D422-4A9F-A35E-6ECC932FCF72}"/>
              </a:ext>
            </a:extLst>
          </p:cNvPr>
          <p:cNvSpPr>
            <a:spLocks noGrp="1"/>
          </p:cNvSpPr>
          <p:nvPr>
            <p:ph type="body" sz="quarter" idx="16" hasCustomPrompt="1"/>
          </p:nvPr>
        </p:nvSpPr>
        <p:spPr>
          <a:xfrm>
            <a:off x="2463594" y="5468760"/>
            <a:ext cx="416461" cy="269304"/>
          </a:xfrm>
        </p:spPr>
        <p:txBody>
          <a:bodyPr wrap="none" lIns="0" tIns="0" rIns="0" bIns="0">
            <a:spAutoFit/>
          </a:bodyPr>
          <a:lstStyle>
            <a:lvl1pPr marL="0" indent="0">
              <a:buNone/>
              <a:defRPr sz="1750">
                <a:highlight>
                  <a:srgbClr val="FFFFFF"/>
                </a:highlight>
              </a:defRPr>
            </a:lvl1pPr>
          </a:lstStyle>
          <a:p>
            <a:pPr lvl="0"/>
            <a:r>
              <a:rPr lang="nb-NO" dirty="0" err="1"/>
              <a:t>Title</a:t>
            </a:r>
            <a:endParaRPr lang="en-US" dirty="0"/>
          </a:p>
        </p:txBody>
      </p:sp>
      <p:sp>
        <p:nvSpPr>
          <p:cNvPr id="25" name="Text Placeholder 8">
            <a:extLst>
              <a:ext uri="{FF2B5EF4-FFF2-40B4-BE49-F238E27FC236}">
                <a16:creationId xmlns:a16="http://schemas.microsoft.com/office/drawing/2014/main" id="{8079B71B-2B27-4E24-9281-48B2C896ACEB}"/>
              </a:ext>
            </a:extLst>
          </p:cNvPr>
          <p:cNvSpPr>
            <a:spLocks noGrp="1"/>
          </p:cNvSpPr>
          <p:nvPr>
            <p:ph type="body" sz="quarter" idx="17" hasCustomPrompt="1"/>
          </p:nvPr>
        </p:nvSpPr>
        <p:spPr>
          <a:xfrm>
            <a:off x="2463594" y="5735491"/>
            <a:ext cx="399148"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Unit</a:t>
            </a:r>
            <a:endParaRPr lang="en-US" dirty="0"/>
          </a:p>
        </p:txBody>
      </p:sp>
      <p:sp>
        <p:nvSpPr>
          <p:cNvPr id="23" name="Date Placeholder 3">
            <a:extLst>
              <a:ext uri="{FF2B5EF4-FFF2-40B4-BE49-F238E27FC236}">
                <a16:creationId xmlns:a16="http://schemas.microsoft.com/office/drawing/2014/main" id="{50DED61E-0C4F-472B-A28B-E496A1EE1419}"/>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xmlns=""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xmlns=""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pic>
        <p:nvPicPr>
          <p:cNvPr id="41" name="Picture 40"/>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39381" y="6264544"/>
            <a:ext cx="1800000" cy="276790"/>
          </a:xfrm>
          <a:prstGeom prst="rect">
            <a:avLst/>
          </a:prstGeom>
        </p:spPr>
      </p:pic>
    </p:spTree>
    <p:extLst>
      <p:ext uri="{BB962C8B-B14F-4D97-AF65-F5344CB8AC3E}">
        <p14:creationId xmlns:p14="http://schemas.microsoft.com/office/powerpoint/2010/main" val="2222053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ront page UiO Full Width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2" name="Text Placeholder 10" descr="Logo university of oslo">
            <a:extLst>
              <a:ext uri="{FF2B5EF4-FFF2-40B4-BE49-F238E27FC236}">
                <a16:creationId xmlns:a16="http://schemas.microsoft.com/office/drawing/2014/main" id="{50D46AD3-A771-4DEF-954F-E12BC453A367}"/>
              </a:ext>
            </a:extLst>
          </p:cNvPr>
          <p:cNvSpPr>
            <a:spLocks noGrp="1"/>
          </p:cNvSpPr>
          <p:nvPr>
            <p:ph type="body" sz="quarter" idx="21" hasCustomPrompt="1"/>
          </p:nvPr>
        </p:nvSpPr>
        <p:spPr>
          <a:xfrm>
            <a:off x="0" y="0"/>
            <a:ext cx="4831492" cy="1742304"/>
          </a:xfrm>
          <a:blipFill>
            <a:blip r:embed="rId2">
              <a:extLst>
                <a:ext uri="{96DAC541-7B7A-43D3-8B79-37D633B846F1}">
                  <asvg:svgBlip xmlns:asvg="http://schemas.microsoft.com/office/drawing/2016/SVG/main" xmlns="" r:embed="rId3"/>
                </a:ext>
              </a:extLst>
            </a:blip>
            <a:stretch>
              <a:fillRect l="-35120" t="-97139" r="-37750" b="-104461"/>
            </a:stretch>
          </a:blipFill>
        </p:spPr>
        <p:txBody>
          <a:bodyPr/>
          <a:lstStyle>
            <a:lvl1pPr marL="0" indent="0">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2463595" y="5199013"/>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err="1"/>
              <a:t>Name</a:t>
            </a:r>
            <a:r>
              <a:rPr lang="nb-NO" noProof="0" dirty="0"/>
              <a:t> </a:t>
            </a:r>
            <a:r>
              <a:rPr lang="nb-NO" noProof="0" dirty="0" err="1"/>
              <a:t>Surname</a:t>
            </a:r>
            <a:endParaRPr lang="nb-NO"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2463594" y="5468760"/>
            <a:ext cx="416461" cy="269304"/>
          </a:xfrm>
        </p:spPr>
        <p:txBody>
          <a:bodyPr wrap="none" lIns="0" tIns="0" rIns="0" bIns="0">
            <a:spAutoFit/>
          </a:bodyPr>
          <a:lstStyle>
            <a:lvl1pPr marL="0" indent="0">
              <a:buNone/>
              <a:defRPr sz="1750">
                <a:highlight>
                  <a:srgbClr val="FFFFFF"/>
                </a:highlight>
              </a:defRPr>
            </a:lvl1pPr>
          </a:lstStyle>
          <a:p>
            <a:pPr lvl="0"/>
            <a:r>
              <a:rPr lang="nb-NO" dirty="0" err="1"/>
              <a:t>Title</a:t>
            </a:r>
            <a:endParaRPr lang="en-US"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2463594" y="5735491"/>
            <a:ext cx="399148"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Unit</a:t>
            </a:r>
            <a:endParaRPr lang="en-US" dirty="0"/>
          </a:p>
        </p:txBody>
      </p:sp>
      <p:sp>
        <p:nvSpPr>
          <p:cNvPr id="4" name="Date Placeholder 3"/>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xmlns=""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10785614" y="5457093"/>
            <a:ext cx="1025421" cy="1025421"/>
          </a:xfrm>
          <a:prstGeom prst="rect">
            <a:avLst/>
          </a:prstGeom>
        </p:spPr>
      </p:pic>
      <p:pic>
        <p:nvPicPr>
          <p:cNvPr id="25" name="Picture 24"/>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139381" y="6264544"/>
            <a:ext cx="1800000" cy="276790"/>
          </a:xfrm>
          <a:prstGeom prst="rect">
            <a:avLst/>
          </a:prstGeom>
        </p:spPr>
      </p:pic>
    </p:spTree>
    <p:extLst>
      <p:ext uri="{BB962C8B-B14F-4D97-AF65-F5344CB8AC3E}">
        <p14:creationId xmlns:p14="http://schemas.microsoft.com/office/powerpoint/2010/main" val="1925459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ont page Faculty Pictur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en-US" noProof="0" dirty="0"/>
              <a:t>Choose faculty from the drop-down menu</a:t>
            </a:r>
          </a:p>
        </p:txBody>
      </p:sp>
      <p:sp>
        <p:nvSpPr>
          <p:cNvPr id="14" name="Text Placeholder 8">
            <a:extLst>
              <a:ext uri="{FF2B5EF4-FFF2-40B4-BE49-F238E27FC236}">
                <a16:creationId xmlns:a16="http://schemas.microsoft.com/office/drawing/2014/main" id="{E2797541-CC8A-4BF9-AD61-F95B5D424E7E}"/>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1" name="Text Placeholder 8">
            <a:extLst>
              <a:ext uri="{FF2B5EF4-FFF2-40B4-BE49-F238E27FC236}">
                <a16:creationId xmlns:a16="http://schemas.microsoft.com/office/drawing/2014/main" id="{57F9F285-7481-495A-B1F0-6CB04E7E3B91}"/>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2" name="Text Placeholder 8">
            <a:extLst>
              <a:ext uri="{FF2B5EF4-FFF2-40B4-BE49-F238E27FC236}">
                <a16:creationId xmlns:a16="http://schemas.microsoft.com/office/drawing/2014/main" id="{95D7F869-7DD8-42A9-BFA1-5DF06F572DD1}"/>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2" name="Graphic 21" descr="UiO segl">
            <a:extLst>
              <a:ext uri="{FF2B5EF4-FFF2-40B4-BE49-F238E27FC236}">
                <a16:creationId xmlns:a16="http://schemas.microsoft.com/office/drawing/2014/main" id="{EC01DC75-D0B0-4B26-A9E0-4DA4332550D4}"/>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4" name="Picture 23"/>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80419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ront page Faculty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en-US" noProof="0" dirty="0"/>
              <a:t>Choose faculty from the drop-down menu</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4" name="Picture 23"/>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180199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 page Faculty Highlighted Titl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smtClean="0"/>
              <a:t>Click icon to add picture</a:t>
            </a:r>
            <a:endParaRPr lang="en-US" dirty="0"/>
          </a:p>
        </p:txBody>
      </p:sp>
      <p:sp>
        <p:nvSpPr>
          <p:cNvPr id="9" name="Text Placeholder 8">
            <a:extLst>
              <a:ext uri="{FF2B5EF4-FFF2-40B4-BE49-F238E27FC236}">
                <a16:creationId xmlns:a16="http://schemas.microsoft.com/office/drawing/2014/main" id="{5A7D8FAB-5135-4ED0-ACB7-2739C6B82F8B}"/>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smtClean="0"/>
              <a:t>Click to edit Master title style</a:t>
            </a:r>
            <a:endParaRPr lang="nb-NO" noProof="0" dirty="0"/>
          </a:p>
        </p:txBody>
      </p:sp>
      <p:sp>
        <p:nvSpPr>
          <p:cNvPr id="18" name="Text Placeholder 8">
            <a:extLst>
              <a:ext uri="{FF2B5EF4-FFF2-40B4-BE49-F238E27FC236}">
                <a16:creationId xmlns:a16="http://schemas.microsoft.com/office/drawing/2014/main" id="{0C5E1721-C410-49BE-9F3F-24805109740D}"/>
              </a:ext>
            </a:extLst>
          </p:cNvPr>
          <p:cNvSpPr>
            <a:spLocks noGrp="1"/>
          </p:cNvSpPr>
          <p:nvPr>
            <p:ph type="body" sz="quarter" idx="18"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DAF0B331-B584-46FA-B290-ADD1C599DDB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9D579993-FE03-45A3-B1FB-C50D4B5D628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7A13BE6F-3781-43DF-AA89-B8DEEDEF92A9}"/>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5" name="Picture 2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48072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Pictur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smtClean="0"/>
              <a:t>Click icon to add picture</a:t>
            </a:r>
            <a:endParaRPr lang="en-US"/>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err="1">
                <a:solidFill>
                  <a:schemeClr val="tx1"/>
                </a:solidFill>
                <a:latin typeface="+mj-lt"/>
                <a:ea typeface="+mj-ea"/>
                <a:cs typeface="+mj-cs"/>
              </a:rPr>
              <a:t>Name</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of</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department</a:t>
            </a:r>
            <a:endParaRPr lang="en-US" dirty="0"/>
          </a:p>
        </p:txBody>
      </p:sp>
      <p:pic>
        <p:nvPicPr>
          <p:cNvPr id="26" name="Picture 25"/>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225621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ront page Institute Color/Content">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noProof="0" dirty="0"/>
              <a:t>Choose faculty from the drop-down menu</a:t>
            </a:r>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err="1">
                <a:solidFill>
                  <a:schemeClr val="tx1"/>
                </a:solidFill>
                <a:latin typeface="+mj-lt"/>
                <a:ea typeface="+mj-ea"/>
                <a:cs typeface="+mj-cs"/>
              </a:rPr>
              <a:t>Name</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of</a:t>
            </a:r>
            <a:r>
              <a:rPr lang="nb-NO" sz="4501" kern="1200" dirty="0">
                <a:solidFill>
                  <a:schemeClr val="tx1"/>
                </a:solidFill>
                <a:latin typeface="+mj-lt"/>
                <a:ea typeface="+mj-ea"/>
                <a:cs typeface="+mj-cs"/>
              </a:rPr>
              <a:t> </a:t>
            </a:r>
            <a:r>
              <a:rPr lang="nb-NO" sz="4501" kern="1200" dirty="0" err="1">
                <a:solidFill>
                  <a:schemeClr val="tx1"/>
                </a:solidFill>
                <a:latin typeface="+mj-lt"/>
                <a:ea typeface="+mj-ea"/>
                <a:cs typeface="+mj-cs"/>
              </a:rPr>
              <a:t>department</a:t>
            </a:r>
            <a:endParaRPr lang="en-US" dirty="0"/>
          </a:p>
        </p:txBody>
      </p:sp>
      <p:sp>
        <p:nvSpPr>
          <p:cNvPr id="18" name="Text Placeholder 8">
            <a:extLst>
              <a:ext uri="{FF2B5EF4-FFF2-40B4-BE49-F238E27FC236}">
                <a16:creationId xmlns:a16="http://schemas.microsoft.com/office/drawing/2014/main" id="{C050759A-54F8-4B19-AC2D-397DFB40B4A8}"/>
              </a:ext>
            </a:extLst>
          </p:cNvPr>
          <p:cNvSpPr>
            <a:spLocks noGrp="1"/>
          </p:cNvSpPr>
          <p:nvPr>
            <p:ph type="body" sz="quarter" idx="17" hasCustomPrompt="1"/>
          </p:nvPr>
        </p:nvSpPr>
        <p:spPr>
          <a:xfrm>
            <a:off x="379038" y="4112581"/>
            <a:ext cx="5080128" cy="226283"/>
          </a:xfrm>
        </p:spPr>
        <p:txBody>
          <a:bodyPr/>
          <a:lstStyle>
            <a:lvl1pPr marL="0" indent="0">
              <a:buNone/>
              <a:defRPr sz="1750"/>
            </a:lvl1pPr>
          </a:lstStyle>
          <a:p>
            <a:pPr lvl="0"/>
            <a:r>
              <a:rPr lang="nb-NO" dirty="0" err="1"/>
              <a:t>Name</a:t>
            </a:r>
            <a:r>
              <a:rPr lang="nb-NO" dirty="0"/>
              <a:t> </a:t>
            </a:r>
            <a:r>
              <a:rPr lang="nb-NO" dirty="0" err="1"/>
              <a:t>Surname</a:t>
            </a:r>
            <a:endParaRPr lang="en-US" dirty="0"/>
          </a:p>
        </p:txBody>
      </p:sp>
      <p:sp>
        <p:nvSpPr>
          <p:cNvPr id="16" name="Text Placeholder 8">
            <a:extLst>
              <a:ext uri="{FF2B5EF4-FFF2-40B4-BE49-F238E27FC236}">
                <a16:creationId xmlns:a16="http://schemas.microsoft.com/office/drawing/2014/main" id="{B79C2EEB-4BAB-4FD9-8D75-49062C66009B}"/>
              </a:ext>
            </a:extLst>
          </p:cNvPr>
          <p:cNvSpPr>
            <a:spLocks noGrp="1"/>
          </p:cNvSpPr>
          <p:nvPr>
            <p:ph type="body" sz="quarter" idx="15" hasCustomPrompt="1"/>
          </p:nvPr>
        </p:nvSpPr>
        <p:spPr>
          <a:xfrm>
            <a:off x="383800" y="4379312"/>
            <a:ext cx="5075366" cy="226283"/>
          </a:xfrm>
        </p:spPr>
        <p:txBody>
          <a:bodyPr/>
          <a:lstStyle>
            <a:lvl1pPr marL="0" indent="0">
              <a:buNone/>
              <a:defRPr sz="1750"/>
            </a:lvl1pPr>
          </a:lstStyle>
          <a:p>
            <a:pPr lvl="0"/>
            <a:r>
              <a:rPr lang="nb-NO" dirty="0" err="1"/>
              <a:t>Title</a:t>
            </a:r>
            <a:endParaRPr lang="en-US" dirty="0"/>
          </a:p>
        </p:txBody>
      </p:sp>
      <p:sp>
        <p:nvSpPr>
          <p:cNvPr id="17" name="Text Placeholder 8">
            <a:extLst>
              <a:ext uri="{FF2B5EF4-FFF2-40B4-BE49-F238E27FC236}">
                <a16:creationId xmlns:a16="http://schemas.microsoft.com/office/drawing/2014/main" id="{D54445F3-3566-4B75-AA9E-13D05C023D30}"/>
              </a:ext>
            </a:extLst>
          </p:cNvPr>
          <p:cNvSpPr>
            <a:spLocks noGrp="1"/>
          </p:cNvSpPr>
          <p:nvPr>
            <p:ph type="body" sz="quarter" idx="16" hasCustomPrompt="1"/>
          </p:nvPr>
        </p:nvSpPr>
        <p:spPr>
          <a:xfrm>
            <a:off x="383800" y="4646043"/>
            <a:ext cx="5075367" cy="226283"/>
          </a:xfrm>
        </p:spPr>
        <p:txBody>
          <a:bodyPr/>
          <a:lstStyle>
            <a:lvl1pPr marL="0" indent="0">
              <a:buNone/>
              <a:defRPr sz="1750"/>
            </a:lvl1pPr>
          </a:lstStyle>
          <a:p>
            <a:pPr lvl="0"/>
            <a:r>
              <a:rPr lang="nb-NO" dirty="0"/>
              <a:t>Unit</a:t>
            </a:r>
            <a:endParaRPr lang="en-US" dirty="0"/>
          </a:p>
        </p:txBody>
      </p:sp>
      <p:sp>
        <p:nvSpPr>
          <p:cNvPr id="4" name="Date Placeholder 3"/>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 name="Graphic 1" descr="UiO segl">
            <a:extLst>
              <a:ext uri="{FF2B5EF4-FFF2-40B4-BE49-F238E27FC236}">
                <a16:creationId xmlns:a16="http://schemas.microsoft.com/office/drawing/2014/main" id="{6161745A-C000-4B1A-BBF6-1904AA5E4F9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79038" y="5945262"/>
            <a:ext cx="1717464"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5" name="Picture 24"/>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53191" y="6076211"/>
            <a:ext cx="1800000" cy="276790"/>
          </a:xfrm>
          <a:prstGeom prst="rect">
            <a:avLst/>
          </a:prstGeom>
        </p:spPr>
      </p:pic>
    </p:spTree>
    <p:extLst>
      <p:ext uri="{BB962C8B-B14F-4D97-AF65-F5344CB8AC3E}">
        <p14:creationId xmlns:p14="http://schemas.microsoft.com/office/powerpoint/2010/main" val="802942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Page </a:t>
            </a:r>
            <a:fld id="{5251F420-7306-4E7C-A79E-F31A38F7D392}" type="slidenum">
              <a:rPr lang="en-US" smtClean="0"/>
              <a:pPr/>
              <a:t>‹#›</a:t>
            </a:fld>
            <a:endParaRPr lang="en-US" dirty="0"/>
          </a:p>
        </p:txBody>
      </p:sp>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pic>
        <p:nvPicPr>
          <p:cNvPr id="5" name="Graphic 4" descr="Logo university of oslo">
            <a:extLst>
              <a:ext uri="{FF2B5EF4-FFF2-40B4-BE49-F238E27FC236}">
                <a16:creationId xmlns:a16="http://schemas.microsoft.com/office/drawing/2014/main" id="{FC22999A-40AC-4186-8730-BF6B9FCCF0E0}"/>
              </a:ext>
            </a:extLst>
          </p:cNvPr>
          <p:cNvPicPr>
            <a:picLocks noChangeAspect="1"/>
          </p:cNvPicPr>
          <p:nvPr userDrawn="1"/>
        </p:nvPicPr>
        <p:blipFill>
          <a:blip r:embed="rId30">
            <a:extLst>
              <a:ext uri="{96DAC541-7B7A-43D3-8B79-37D633B846F1}">
                <asvg:svgBlip xmlns:asvg="http://schemas.microsoft.com/office/drawing/2016/SVG/main" xmlns="" r:embed="rId31"/>
              </a:ext>
            </a:extLst>
          </a:blip>
          <a:stretch>
            <a:fillRect/>
          </a:stretch>
        </p:blipFill>
        <p:spPr>
          <a:xfrm>
            <a:off x="381001" y="6280142"/>
            <a:ext cx="767518" cy="202980"/>
          </a:xfrm>
          <a:prstGeom prst="rect">
            <a:avLst/>
          </a:prstGeom>
        </p:spPr>
      </p:pic>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5" r:id="rId3"/>
    <p:sldLayoutId id="2147483694" r:id="rId4"/>
    <p:sldLayoutId id="2147483699" r:id="rId5"/>
    <p:sldLayoutId id="2147483698" r:id="rId6"/>
    <p:sldLayoutId id="2147483700" r:id="rId7"/>
    <p:sldLayoutId id="2147483720" r:id="rId8"/>
    <p:sldLayoutId id="2147483719" r:id="rId9"/>
    <p:sldLayoutId id="2147483721"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 id="2147483722" r:id="rId27"/>
    <p:sldLayoutId id="2147483723" r:id="rId28"/>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nsplash.com/@rihok" TargetMode="External"/><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hyperlink" Target="https://apastyle.apa.org/instructional-aids/student-paper-setup-guide.pdf" TargetMode="External"/><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unsplash.com/@akramhuseyn" TargetMode="External"/><Relationship Id="rId2" Type="http://schemas.openxmlformats.org/officeDocument/2006/relationships/image" Target="../media/image26.jpeg"/><Relationship Id="rId1" Type="http://schemas.openxmlformats.org/officeDocument/2006/relationships/slideLayout" Target="../slideLayouts/slideLayout17.xml"/><Relationship Id="rId4" Type="http://schemas.openxmlformats.org/officeDocument/2006/relationships/image" Target="../media/image250.png"/></Relationships>
</file>

<file path=ppt/slides/_rels/slide1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s://unsplash.com/@tanelah"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6.jfif"/></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8.xml"/><Relationship Id="rId1" Type="http://schemas.openxmlformats.org/officeDocument/2006/relationships/video" Target="https://www.youtube.com/embed/iPBV3BlV7jk" TargetMode="Externa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2"/>
          </p:nvPr>
        </p:nvPicPr>
        <p:blipFill>
          <a:blip r:embed="rId2" cstate="hqprint">
            <a:extLst>
              <a:ext uri="{28A0092B-C50C-407E-A947-70E740481C1C}">
                <a14:useLocalDpi xmlns:a14="http://schemas.microsoft.com/office/drawing/2010/main" val="0"/>
              </a:ext>
            </a:extLst>
          </a:blip>
          <a:stretch>
            <a:fillRect/>
          </a:stretch>
        </p:blipFill>
        <p:spPr>
          <a:xfrm>
            <a:off x="1619794" y="-1098238"/>
            <a:ext cx="10572206" cy="7956238"/>
          </a:xfrm>
        </p:spPr>
      </p:pic>
      <p:sp>
        <p:nvSpPr>
          <p:cNvPr id="42" name="Text Placeholder 41"/>
          <p:cNvSpPr>
            <a:spLocks noGrp="1"/>
          </p:cNvSpPr>
          <p:nvPr>
            <p:ph type="body" sz="quarter" idx="21"/>
          </p:nvPr>
        </p:nvSpPr>
        <p:spPr/>
        <p:txBody>
          <a:bodyPr/>
          <a:lstStyle/>
          <a:p>
            <a:endParaRPr lang="en-US"/>
          </a:p>
        </p:txBody>
      </p:sp>
      <p:sp>
        <p:nvSpPr>
          <p:cNvPr id="35" name="Title 34"/>
          <p:cNvSpPr>
            <a:spLocks noGrp="1"/>
          </p:cNvSpPr>
          <p:nvPr>
            <p:ph type="title"/>
          </p:nvPr>
        </p:nvSpPr>
        <p:spPr>
          <a:xfrm>
            <a:off x="2463594" y="3749040"/>
            <a:ext cx="7882189" cy="1395568"/>
          </a:xfrm>
        </p:spPr>
        <p:txBody>
          <a:bodyPr/>
          <a:lstStyle/>
          <a:p>
            <a:r>
              <a:rPr lang="en-US" dirty="0" smtClean="0"/>
              <a:t>Methods for Causal Inference in Educational Research</a:t>
            </a:r>
            <a:endParaRPr lang="en-US" dirty="0"/>
          </a:p>
        </p:txBody>
      </p:sp>
      <p:sp>
        <p:nvSpPr>
          <p:cNvPr id="36" name="Subtitle 35"/>
          <p:cNvSpPr>
            <a:spLocks noGrp="1"/>
          </p:cNvSpPr>
          <p:nvPr>
            <p:ph type="subTitle" idx="1"/>
          </p:nvPr>
        </p:nvSpPr>
        <p:spPr>
          <a:xfrm>
            <a:off x="2463595" y="5199013"/>
            <a:ext cx="3072251" cy="269304"/>
          </a:xfrm>
        </p:spPr>
        <p:txBody>
          <a:bodyPr/>
          <a:lstStyle/>
          <a:p>
            <a:r>
              <a:rPr lang="es-ES" dirty="0" smtClean="0"/>
              <a:t>José Manuel Arencibia Alemán</a:t>
            </a:r>
            <a:endParaRPr lang="en-US" dirty="0"/>
          </a:p>
        </p:txBody>
      </p:sp>
      <p:sp>
        <p:nvSpPr>
          <p:cNvPr id="39" name="Text Placeholder 38"/>
          <p:cNvSpPr>
            <a:spLocks noGrp="1"/>
          </p:cNvSpPr>
          <p:nvPr>
            <p:ph type="body" sz="quarter" idx="15"/>
          </p:nvPr>
        </p:nvSpPr>
        <p:spPr>
          <a:xfrm>
            <a:off x="2463594" y="5468760"/>
            <a:ext cx="985847" cy="269304"/>
          </a:xfrm>
        </p:spPr>
        <p:txBody>
          <a:bodyPr/>
          <a:lstStyle/>
          <a:p>
            <a:r>
              <a:rPr lang="en-US" dirty="0" smtClean="0"/>
              <a:t>Session</a:t>
            </a:r>
            <a:r>
              <a:rPr lang="es-ES" dirty="0" smtClean="0"/>
              <a:t> 1</a:t>
            </a:r>
            <a:endParaRPr lang="en-US" dirty="0"/>
          </a:p>
        </p:txBody>
      </p:sp>
      <p:sp>
        <p:nvSpPr>
          <p:cNvPr id="8" name="Date Placeholder 7">
            <a:extLst>
              <a:ext uri="{FF2B5EF4-FFF2-40B4-BE49-F238E27FC236}">
                <a16:creationId xmlns:a16="http://schemas.microsoft.com/office/drawing/2014/main" id="{09B07636-3CC1-453E-8A61-C603911CAA1E}"/>
              </a:ext>
            </a:extLst>
          </p:cNvPr>
          <p:cNvSpPr>
            <a:spLocks noGrp="1"/>
          </p:cNvSpPr>
          <p:nvPr>
            <p:ph type="dt" sz="half" idx="10"/>
          </p:nvPr>
        </p:nvSpPr>
        <p:spPr>
          <a:xfrm>
            <a:off x="2463593" y="5731778"/>
            <a:ext cx="1636666" cy="269304"/>
          </a:xfrm>
        </p:spPr>
        <p:txBody>
          <a:bodyPr/>
          <a:lstStyle/>
          <a:p>
            <a:r>
              <a:rPr lang="en-US" dirty="0" smtClean="0"/>
              <a:t>August</a:t>
            </a:r>
            <a:r>
              <a:rPr lang="es-ES" dirty="0" smtClean="0"/>
              <a:t> 16, 2022</a:t>
            </a:r>
            <a:endParaRPr lang="en-US" dirty="0"/>
          </a:p>
        </p:txBody>
      </p:sp>
      <p:sp>
        <p:nvSpPr>
          <p:cNvPr id="38" name="Text Placeholder 37"/>
          <p:cNvSpPr>
            <a:spLocks noGrp="1"/>
          </p:cNvSpPr>
          <p:nvPr>
            <p:ph type="body" sz="quarter" idx="14"/>
          </p:nvPr>
        </p:nvSpPr>
        <p:spPr/>
        <p:txBody>
          <a:bodyPr/>
          <a:lstStyle/>
          <a:p>
            <a:endParaRPr lang="en-US"/>
          </a:p>
        </p:txBody>
      </p:sp>
      <p:sp>
        <p:nvSpPr>
          <p:cNvPr id="50" name="TextBox 49"/>
          <p:cNvSpPr txBox="1"/>
          <p:nvPr/>
        </p:nvSpPr>
        <p:spPr>
          <a:xfrm>
            <a:off x="9052560" y="5862080"/>
            <a:ext cx="1795866" cy="215444"/>
          </a:xfrm>
          <a:prstGeom prst="rect">
            <a:avLst/>
          </a:prstGeom>
          <a:noFill/>
        </p:spPr>
        <p:txBody>
          <a:bodyPr wrap="square" rtlCol="0">
            <a:spAutoFit/>
          </a:bodyPr>
          <a:lstStyle/>
          <a:p>
            <a:r>
              <a:rPr lang="en-US" sz="800" dirty="0" smtClean="0"/>
              <a:t>Photo by </a:t>
            </a:r>
            <a:r>
              <a:rPr lang="en-US" sz="800" dirty="0" smtClean="0">
                <a:hlinkClick r:id="rId3"/>
              </a:rPr>
              <a:t>Riho Kroll </a:t>
            </a:r>
            <a:r>
              <a:rPr lang="en-US" sz="800" dirty="0" smtClean="0"/>
              <a:t>on Unsplashed</a:t>
            </a:r>
            <a:endParaRPr lang="en-US" sz="800" dirty="0"/>
          </a:p>
        </p:txBody>
      </p:sp>
    </p:spTree>
    <p:extLst>
      <p:ext uri="{BB962C8B-B14F-4D97-AF65-F5344CB8AC3E}">
        <p14:creationId xmlns:p14="http://schemas.microsoft.com/office/powerpoint/2010/main" val="3514964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Formalities and Schedule</a:t>
            </a:r>
            <a:endParaRPr lang="en-US" dirty="0"/>
          </a:p>
        </p:txBody>
      </p:sp>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10</a:t>
            </a:fld>
            <a:endParaRPr lang="en-US" dirty="0"/>
          </a:p>
        </p:txBody>
      </p:sp>
      <p:graphicFrame>
        <p:nvGraphicFramePr>
          <p:cNvPr id="9" name="Google Shape;74;g105de851017_0_44"/>
          <p:cNvGraphicFramePr/>
          <p:nvPr>
            <p:extLst>
              <p:ext uri="{D42A27DB-BD31-4B8C-83A1-F6EECF244321}">
                <p14:modId xmlns:p14="http://schemas.microsoft.com/office/powerpoint/2010/main" val="3300700084"/>
              </p:ext>
            </p:extLst>
          </p:nvPr>
        </p:nvGraphicFramePr>
        <p:xfrm>
          <a:off x="2056448" y="1340198"/>
          <a:ext cx="8079105" cy="4177604"/>
        </p:xfrm>
        <a:graphic>
          <a:graphicData uri="http://schemas.openxmlformats.org/drawingml/2006/table">
            <a:tbl>
              <a:tblPr>
                <a:noFill/>
              </a:tblPr>
              <a:tblGrid>
                <a:gridCol w="563658">
                  <a:extLst>
                    <a:ext uri="{9D8B030D-6E8A-4147-A177-3AD203B41FA5}">
                      <a16:colId xmlns:a16="http://schemas.microsoft.com/office/drawing/2014/main" val="20000"/>
                    </a:ext>
                  </a:extLst>
                </a:gridCol>
                <a:gridCol w="7515447">
                  <a:extLst>
                    <a:ext uri="{9D8B030D-6E8A-4147-A177-3AD203B41FA5}">
                      <a16:colId xmlns:a16="http://schemas.microsoft.com/office/drawing/2014/main" val="20001"/>
                    </a:ext>
                  </a:extLst>
                </a:gridCol>
              </a:tblGrid>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9</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Regression Discontinuity II</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13 September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a:t>
                      </a:r>
                      <a:r>
                        <a:rPr lang="de-DE" sz="1400" dirty="0" smtClean="0">
                          <a:latin typeface="Verdana"/>
                          <a:ea typeface="Verdana"/>
                          <a:cs typeface="Verdana"/>
                          <a:sym typeface="Verdana"/>
                        </a:rPr>
                        <a:t> </a:t>
                      </a:r>
                      <a:r>
                        <a:rPr lang="nb-NO" sz="1400" dirty="0" smtClean="0">
                          <a:latin typeface="Verdana"/>
                          <a:ea typeface="Verdana"/>
                          <a:cs typeface="Verdana"/>
                          <a:sym typeface="Verdana"/>
                        </a:rPr>
                        <a:t>Tony Tan</a:t>
                      </a:r>
                      <a:endParaRPr sz="1400" dirty="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Steinman &amp; Olsen (2002)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10</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Differences-in-Differences</a:t>
                      </a:r>
                      <a:r>
                        <a:rPr lang="en-US" sz="1400" baseline="0" noProof="0" dirty="0" smtClean="0">
                          <a:latin typeface="Verdana"/>
                          <a:ea typeface="Verdana"/>
                          <a:cs typeface="Verdana"/>
                          <a:sym typeface="Verdana"/>
                        </a:rPr>
                        <a:t> I</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16 September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José Manuel Arencibia Alemán</a:t>
                      </a:r>
                    </a:p>
                    <a:p>
                      <a:pPr marL="457200" lvl="0" indent="-298450" algn="l" defTabSz="914446" rtl="0" eaLnBrk="1" latinLnBrk="0" hangingPunct="1">
                        <a:spcBef>
                          <a:spcPts val="0"/>
                        </a:spcBef>
                        <a:spcAft>
                          <a:spcPts val="0"/>
                        </a:spcAft>
                        <a:buSzPts val="1100"/>
                        <a:buFont typeface="Verdana"/>
                        <a:buChar char="-"/>
                      </a:pPr>
                      <a:r>
                        <a:rPr lang="en-US" sz="1400" noProof="0" dirty="0" smtClean="0">
                          <a:latin typeface="Verdana"/>
                          <a:ea typeface="Verdana"/>
                          <a:cs typeface="Verdana"/>
                          <a:sym typeface="Verdana"/>
                        </a:rPr>
                        <a:t>Required reading: </a:t>
                      </a:r>
                      <a:r>
                        <a:rPr lang="en-US" sz="1400" kern="1200" noProof="0" dirty="0" smtClean="0">
                          <a:solidFill>
                            <a:schemeClr val="tx1"/>
                          </a:solidFill>
                          <a:latin typeface="Verdana"/>
                          <a:ea typeface="Verdana"/>
                          <a:cs typeface="Verdana"/>
                          <a:sym typeface="Verdana"/>
                        </a:rPr>
                        <a:t>Angrist &amp; Pischke (2015), chapter 5</a:t>
                      </a:r>
                      <a:endParaRPr lang="en-US" sz="1400" kern="1200" noProof="0" dirty="0">
                        <a:solidFill>
                          <a:schemeClr val="tx1"/>
                        </a:solidFill>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11</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defTabSz="914446" rtl="0" eaLnBrk="1" latinLnBrk="0" hangingPunct="1">
                        <a:spcBef>
                          <a:spcPts val="0"/>
                        </a:spcBef>
                        <a:spcAft>
                          <a:spcPts val="0"/>
                        </a:spcAft>
                        <a:buNone/>
                      </a:pPr>
                      <a:r>
                        <a:rPr lang="en-US" sz="1400" kern="1200" noProof="0" dirty="0" smtClean="0">
                          <a:solidFill>
                            <a:schemeClr val="tx1"/>
                          </a:solidFill>
                          <a:latin typeface="Verdana"/>
                          <a:ea typeface="Verdana"/>
                          <a:cs typeface="Verdana"/>
                          <a:sym typeface="Verdana"/>
                        </a:rPr>
                        <a:t>Differences-in-Differences II</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Time: 20 September 2022, 12:15-14:00h</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Main instructor: Tony Tan</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Required reading: </a:t>
                      </a:r>
                      <a:r>
                        <a:rPr lang="en-US" sz="1400" kern="1200" noProof="0" dirty="0" err="1" smtClean="0">
                          <a:solidFill>
                            <a:schemeClr val="tx1"/>
                          </a:solidFill>
                          <a:latin typeface="Verdana"/>
                          <a:ea typeface="Verdana"/>
                          <a:cs typeface="Verdana"/>
                          <a:sym typeface="Verdana"/>
                        </a:rPr>
                        <a:t>Strello</a:t>
                      </a:r>
                      <a:r>
                        <a:rPr lang="en-US" sz="1400" kern="1200" noProof="0" dirty="0" smtClean="0">
                          <a:solidFill>
                            <a:schemeClr val="tx1"/>
                          </a:solidFill>
                          <a:latin typeface="Verdana"/>
                          <a:ea typeface="Verdana"/>
                          <a:cs typeface="Verdana"/>
                          <a:sym typeface="Verdana"/>
                        </a:rPr>
                        <a:t>,</a:t>
                      </a:r>
                      <a:r>
                        <a:rPr lang="en-US" sz="1400" kern="1200" baseline="0" noProof="0" dirty="0" smtClean="0">
                          <a:solidFill>
                            <a:schemeClr val="tx1"/>
                          </a:solidFill>
                          <a:latin typeface="Verdana"/>
                          <a:ea typeface="Verdana"/>
                          <a:cs typeface="Verdana"/>
                          <a:sym typeface="Verdana"/>
                        </a:rPr>
                        <a:t> </a:t>
                      </a:r>
                      <a:r>
                        <a:rPr lang="en-US" sz="1400" kern="1200" baseline="0" noProof="0" dirty="0" err="1" smtClean="0">
                          <a:solidFill>
                            <a:schemeClr val="tx1"/>
                          </a:solidFill>
                          <a:latin typeface="Verdana"/>
                          <a:ea typeface="Verdana"/>
                          <a:cs typeface="Verdana"/>
                          <a:sym typeface="Verdana"/>
                        </a:rPr>
                        <a:t>Strietholdt</a:t>
                      </a:r>
                      <a:r>
                        <a:rPr lang="en-US" sz="1400" kern="1200" baseline="0" noProof="0" dirty="0" smtClean="0">
                          <a:solidFill>
                            <a:schemeClr val="tx1"/>
                          </a:solidFill>
                          <a:latin typeface="Verdana"/>
                          <a:ea typeface="Verdana"/>
                          <a:cs typeface="Verdana"/>
                          <a:sym typeface="Verdana"/>
                        </a:rPr>
                        <a:t>, Steinmann &amp; </a:t>
                      </a:r>
                      <a:r>
                        <a:rPr lang="en-US" sz="1400" kern="1200" baseline="0" noProof="0" dirty="0" err="1" smtClean="0">
                          <a:solidFill>
                            <a:schemeClr val="tx1"/>
                          </a:solidFill>
                          <a:latin typeface="Verdana"/>
                          <a:ea typeface="Verdana"/>
                          <a:cs typeface="Verdana"/>
                          <a:sym typeface="Verdana"/>
                        </a:rPr>
                        <a:t>Siepmann</a:t>
                      </a:r>
                      <a:r>
                        <a:rPr lang="en-US" sz="1400" kern="1200" noProof="0" dirty="0" smtClean="0">
                          <a:solidFill>
                            <a:schemeClr val="tx1"/>
                          </a:solidFill>
                          <a:latin typeface="Verdana"/>
                          <a:ea typeface="Verdana"/>
                          <a:cs typeface="Verdana"/>
                          <a:sym typeface="Verdana"/>
                        </a:rPr>
                        <a:t> (2021)</a:t>
                      </a:r>
                      <a:endParaRPr lang="en-US" sz="1400" kern="1200" noProof="0" dirty="0">
                        <a:solidFill>
                          <a:schemeClr val="tx1"/>
                        </a:solidFill>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12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Lessons Learned</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23 September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José Manuel Arencibia Alemán</a:t>
                      </a:r>
                      <a:endParaRPr lang="en-US" sz="2800" b="1"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a:t>
                      </a:r>
                      <a:r>
                        <a:rPr lang="en-US" sz="1400" noProof="0" dirty="0" err="1" smtClean="0">
                          <a:latin typeface="Verdana"/>
                          <a:ea typeface="Verdana"/>
                          <a:cs typeface="Verdana"/>
                          <a:sym typeface="Verdana"/>
                        </a:rPr>
                        <a:t>Rutkowski</a:t>
                      </a:r>
                      <a:r>
                        <a:rPr lang="en-US" sz="1400" noProof="0" dirty="0" smtClean="0">
                          <a:latin typeface="Verdana"/>
                          <a:ea typeface="Verdana"/>
                          <a:cs typeface="Verdana"/>
                          <a:sym typeface="Verdana"/>
                        </a:rPr>
                        <a:t> &amp; </a:t>
                      </a:r>
                      <a:r>
                        <a:rPr lang="en-US" sz="1400" noProof="0" dirty="0" err="1" smtClean="0">
                          <a:latin typeface="Verdana"/>
                          <a:ea typeface="Verdana"/>
                          <a:cs typeface="Verdana"/>
                          <a:sym typeface="Verdana"/>
                        </a:rPr>
                        <a:t>Delandshere</a:t>
                      </a:r>
                      <a:r>
                        <a:rPr lang="en-US" sz="1400" noProof="0" dirty="0" smtClean="0">
                          <a:latin typeface="Verdana"/>
                          <a:ea typeface="Verdana"/>
                          <a:cs typeface="Verdana"/>
                          <a:sym typeface="Verdana"/>
                        </a:rPr>
                        <a:t> (2016)</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56267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requirement (Old)</a:t>
            </a:r>
            <a:endParaRPr lang="en-US" dirty="0"/>
          </a:p>
        </p:txBody>
      </p:sp>
      <p:sp>
        <p:nvSpPr>
          <p:cNvPr id="4" name="Content Placeholder 3"/>
          <p:cNvSpPr>
            <a:spLocks noGrp="1"/>
          </p:cNvSpPr>
          <p:nvPr>
            <p:ph sz="half" idx="29"/>
          </p:nvPr>
        </p:nvSpPr>
        <p:spPr>
          <a:xfrm>
            <a:off x="380170" y="916012"/>
            <a:ext cx="5469088" cy="5142589"/>
          </a:xfrm>
        </p:spPr>
        <p:txBody>
          <a:bodyPr/>
          <a:lstStyle/>
          <a:p>
            <a:r>
              <a:rPr lang="en-US" dirty="0"/>
              <a:t>Written assignment has to be submitted by </a:t>
            </a:r>
            <a:r>
              <a:rPr lang="en-US" dirty="0" smtClean="0">
                <a:solidFill>
                  <a:srgbClr val="FF0000"/>
                </a:solidFill>
              </a:rPr>
              <a:t>November 9</a:t>
            </a:r>
            <a:endParaRPr lang="en-US" dirty="0">
              <a:solidFill>
                <a:srgbClr val="FF0000"/>
              </a:solidFill>
            </a:endParaRPr>
          </a:p>
          <a:p>
            <a:r>
              <a:rPr lang="en-US" dirty="0"/>
              <a:t>Task is to discuss three published empirical articles which use methods for causal inference from non-experimental data</a:t>
            </a:r>
          </a:p>
          <a:p>
            <a:r>
              <a:rPr lang="en-US" dirty="0"/>
              <a:t>Three articles must be chosen from list</a:t>
            </a:r>
          </a:p>
        </p:txBody>
      </p:sp>
      <p:sp>
        <p:nvSpPr>
          <p:cNvPr id="6" name="Content Placeholder 5"/>
          <p:cNvSpPr>
            <a:spLocks noGrp="1"/>
          </p:cNvSpPr>
          <p:nvPr>
            <p:ph sz="half" idx="31"/>
          </p:nvPr>
        </p:nvSpPr>
        <p:spPr>
          <a:xfrm>
            <a:off x="6342741" y="916012"/>
            <a:ext cx="5469089" cy="5142881"/>
          </a:xfrm>
        </p:spPr>
        <p:txBody>
          <a:bodyPr/>
          <a:lstStyle/>
          <a:p>
            <a:pPr marL="0" indent="324000">
              <a:buNone/>
            </a:pPr>
            <a:r>
              <a:rPr lang="nb-NO" sz="1200" dirty="0" smtClean="0"/>
              <a:t>Falch</a:t>
            </a:r>
            <a:r>
              <a:rPr lang="nb-NO" sz="1200" dirty="0"/>
              <a:t>, T., Nyhus, O. H., Strøm, B. (2014). </a:t>
            </a:r>
            <a:r>
              <a:rPr lang="en-US" sz="1200" dirty="0"/>
              <a:t>Causal effects of mathematics. </a:t>
            </a:r>
            <a:r>
              <a:rPr lang="en-US" sz="1200" i="1" dirty="0" err="1"/>
              <a:t>Labour</a:t>
            </a:r>
            <a:r>
              <a:rPr lang="en-US" sz="1200" i="1" dirty="0"/>
              <a:t> Economics, 31</a:t>
            </a:r>
            <a:r>
              <a:rPr lang="en-US" sz="1200" dirty="0"/>
              <a:t>, 174-187. </a:t>
            </a:r>
            <a:r>
              <a:rPr lang="en-US" sz="1200" b="1" dirty="0"/>
              <a:t>(RM)</a:t>
            </a:r>
          </a:p>
          <a:p>
            <a:pPr marL="0" indent="324000">
              <a:buNone/>
            </a:pPr>
            <a:r>
              <a:rPr lang="en-US" sz="1200" dirty="0" smtClean="0"/>
              <a:t>Fergusson</a:t>
            </a:r>
            <a:r>
              <a:rPr lang="en-US" sz="1200" dirty="0"/>
              <a:t>, D. M., McLeod, G. F., &amp; </a:t>
            </a:r>
            <a:r>
              <a:rPr lang="en-US" sz="1200" dirty="0" err="1"/>
              <a:t>Horwood</a:t>
            </a:r>
            <a:r>
              <a:rPr lang="en-US" sz="1200" dirty="0"/>
              <a:t>, L. J. (2014). Unemployment and psychosocial outcomes to age 30: a fixed-effects regression analysis. </a:t>
            </a:r>
            <a:r>
              <a:rPr lang="en-US" sz="1200" i="1" dirty="0"/>
              <a:t>Australian &amp; New Zealand Journal of Psychiatry, 48</a:t>
            </a:r>
            <a:r>
              <a:rPr lang="en-US" sz="1200" dirty="0"/>
              <a:t>(8), 735-742. </a:t>
            </a:r>
            <a:r>
              <a:rPr lang="en-US" sz="1200" b="1" dirty="0"/>
              <a:t>(FE)</a:t>
            </a:r>
          </a:p>
          <a:p>
            <a:pPr marL="0" indent="324000">
              <a:buNone/>
            </a:pPr>
            <a:r>
              <a:rPr lang="en-US" sz="1200" dirty="0" err="1"/>
              <a:t>Hanandita</a:t>
            </a:r>
            <a:r>
              <a:rPr lang="en-US" sz="1200" dirty="0"/>
              <a:t>, W., &amp; </a:t>
            </a:r>
            <a:r>
              <a:rPr lang="en-US" sz="1200" dirty="0" err="1"/>
              <a:t>Tampubolon</a:t>
            </a:r>
            <a:r>
              <a:rPr lang="en-US" sz="1200" dirty="0"/>
              <a:t>, G. (2014). Does poverty reduce mental health? An instrumental variable analysis. </a:t>
            </a:r>
            <a:r>
              <a:rPr lang="en-US" sz="1200" i="1" dirty="0"/>
              <a:t>Social Science &amp; Medicine, 113</a:t>
            </a:r>
            <a:r>
              <a:rPr lang="en-US" sz="1200" dirty="0"/>
              <a:t>, 59-67. </a:t>
            </a:r>
            <a:r>
              <a:rPr lang="en-US" sz="1200" b="1" dirty="0"/>
              <a:t>(IV)</a:t>
            </a:r>
          </a:p>
          <a:p>
            <a:pPr marL="0" indent="324000">
              <a:buNone/>
            </a:pPr>
            <a:r>
              <a:rPr lang="en-US" sz="1200" dirty="0" err="1"/>
              <a:t>Lesik</a:t>
            </a:r>
            <a:r>
              <a:rPr lang="en-US" sz="1200" dirty="0"/>
              <a:t>, S. A. (2007). Do developmental mathematics programs have a causal impact on student retention? An application of discrete-time survival and regression-discontinuity analysis. </a:t>
            </a:r>
            <a:r>
              <a:rPr lang="en-US" sz="1200" i="1" dirty="0"/>
              <a:t>Research in Higher Education, 48</a:t>
            </a:r>
            <a:r>
              <a:rPr lang="en-US" sz="1200" dirty="0"/>
              <a:t>(5), 583-608</a:t>
            </a:r>
            <a:r>
              <a:rPr lang="en-US" sz="1200" b="1" dirty="0"/>
              <a:t>.(RD)</a:t>
            </a:r>
          </a:p>
          <a:p>
            <a:pPr marL="0" indent="324000">
              <a:buNone/>
            </a:pPr>
            <a:r>
              <a:rPr lang="en-US" sz="1200" dirty="0"/>
              <a:t>Nye, B., Hedges, L. V., &amp; </a:t>
            </a:r>
            <a:r>
              <a:rPr lang="en-US" sz="1200" dirty="0" err="1"/>
              <a:t>Konstantopoulos</a:t>
            </a:r>
            <a:r>
              <a:rPr lang="en-US" sz="1200" dirty="0"/>
              <a:t>, S. (2000). The effects of small classes on academic achievement: The results of the Tennessee class size experiment. </a:t>
            </a:r>
            <a:r>
              <a:rPr lang="en-US" sz="1200" i="1" dirty="0"/>
              <a:t>American Educational Research Journal, 37</a:t>
            </a:r>
            <a:r>
              <a:rPr lang="en-US" sz="1200" dirty="0"/>
              <a:t>(1), 123–151. </a:t>
            </a:r>
            <a:r>
              <a:rPr lang="en-US" sz="1200" b="1" dirty="0"/>
              <a:t>(RCT)</a:t>
            </a:r>
          </a:p>
          <a:p>
            <a:pPr marL="0" indent="324000">
              <a:buNone/>
            </a:pPr>
            <a:r>
              <a:rPr lang="en-US" sz="1200" dirty="0" err="1"/>
              <a:t>Rosén</a:t>
            </a:r>
            <a:r>
              <a:rPr lang="en-US" sz="1200" dirty="0"/>
              <a:t>, M. &amp; Gustafsson, J. E. (2016). Is computer availability at home causally related to reading achievement in grade 4? A longitudinal difference in differences approach to IEA data from 1991 to 2006. </a:t>
            </a:r>
            <a:r>
              <a:rPr lang="en-US" sz="1200" i="1" dirty="0"/>
              <a:t>Large-scale Assessment in Education, 4</a:t>
            </a:r>
            <a:r>
              <a:rPr lang="en-US" sz="1200" dirty="0"/>
              <a:t>(5), 1–19. </a:t>
            </a:r>
            <a:r>
              <a:rPr lang="en-US" sz="1200" b="1" dirty="0"/>
              <a:t>(Diff-in-Diff)</a:t>
            </a:r>
          </a:p>
          <a:p>
            <a:endParaRPr lang="en-US" sz="1200" dirty="0"/>
          </a:p>
        </p:txBody>
      </p:sp>
      <p:sp>
        <p:nvSpPr>
          <p:cNvPr id="7" name="Footer Placeholder 6"/>
          <p:cNvSpPr>
            <a:spLocks noGrp="1"/>
          </p:cNvSpPr>
          <p:nvPr>
            <p:ph type="ftr" sz="quarter" idx="34"/>
          </p:nvPr>
        </p:nvSpPr>
        <p:spPr/>
        <p:txBody>
          <a:bodyPr/>
          <a:lstStyle/>
          <a:p>
            <a:endParaRPr lang="nb-NO" dirty="0"/>
          </a:p>
        </p:txBody>
      </p:sp>
      <p:sp>
        <p:nvSpPr>
          <p:cNvPr id="8" name="Slide Number Placeholder 7"/>
          <p:cNvSpPr>
            <a:spLocks noGrp="1"/>
          </p:cNvSpPr>
          <p:nvPr>
            <p:ph type="sldNum" sz="quarter" idx="35"/>
          </p:nvPr>
        </p:nvSpPr>
        <p:spPr/>
        <p:txBody>
          <a:bodyPr/>
          <a:lstStyle/>
          <a:p>
            <a:r>
              <a:rPr lang="en-US" smtClean="0"/>
              <a:t>Page </a:t>
            </a:r>
            <a:fld id="{5251F420-7306-4E7C-A79E-F31A38F7D392}" type="slidenum">
              <a:rPr lang="en-US" smtClean="0"/>
              <a:pPr/>
              <a:t>11</a:t>
            </a:fld>
            <a:endParaRPr lang="en-US" dirty="0"/>
          </a:p>
        </p:txBody>
      </p:sp>
    </p:spTree>
    <p:extLst>
      <p:ext uri="{BB962C8B-B14F-4D97-AF65-F5344CB8AC3E}">
        <p14:creationId xmlns:p14="http://schemas.microsoft.com/office/powerpoint/2010/main" val="2800402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105de851017_0_79"/>
          <p:cNvSpPr txBox="1">
            <a:spLocks noGrp="1"/>
          </p:cNvSpPr>
          <p:nvPr>
            <p:ph type="title"/>
          </p:nvPr>
        </p:nvSpPr>
        <p:spPr>
          <a:xfrm>
            <a:off x="609600" y="274639"/>
            <a:ext cx="9326800" cy="1143200"/>
          </a:xfrm>
          <a:prstGeom prst="rect">
            <a:avLst/>
          </a:prstGeom>
          <a:noFill/>
          <a:ln>
            <a:noFill/>
          </a:ln>
        </p:spPr>
        <p:txBody>
          <a:bodyPr spcFirstLastPara="1" vert="horz" wrap="square" lIns="121900" tIns="60933" rIns="121900" bIns="60933" rtlCol="0" anchor="ctr" anchorCtr="0">
            <a:normAutofit/>
          </a:bodyPr>
          <a:lstStyle/>
          <a:p>
            <a:r>
              <a:rPr lang="en-US" dirty="0" smtClean="0"/>
              <a:t>Assignment requirements (Old)</a:t>
            </a:r>
            <a:endParaRPr lang="en-US" dirty="0"/>
          </a:p>
        </p:txBody>
      </p:sp>
      <p:sp>
        <p:nvSpPr>
          <p:cNvPr id="105" name="Google Shape;105;g105de851017_0_79"/>
          <p:cNvSpPr txBox="1">
            <a:spLocks noGrp="1"/>
          </p:cNvSpPr>
          <p:nvPr>
            <p:ph type="body" idx="1"/>
          </p:nvPr>
        </p:nvSpPr>
        <p:spPr>
          <a:xfrm>
            <a:off x="609600" y="1892828"/>
            <a:ext cx="10972800" cy="4233200"/>
          </a:xfrm>
          <a:prstGeom prst="rect">
            <a:avLst/>
          </a:prstGeom>
          <a:noFill/>
          <a:ln>
            <a:noFill/>
          </a:ln>
        </p:spPr>
        <p:txBody>
          <a:bodyPr spcFirstLastPara="1" vert="horz" wrap="square" lIns="121900" tIns="60933" rIns="121900" bIns="60933" rtlCol="0" anchor="t" anchorCtr="0">
            <a:normAutofit/>
          </a:bodyPr>
          <a:lstStyle/>
          <a:p>
            <a:pPr marL="0" indent="0">
              <a:spcBef>
                <a:spcPts val="800"/>
              </a:spcBef>
              <a:buNone/>
            </a:pPr>
            <a:r>
              <a:rPr lang="en-US" sz="1733" dirty="0" smtClean="0"/>
              <a:t>For each study, the report contains</a:t>
            </a:r>
            <a:r>
              <a:rPr lang="de-DE" sz="1733" dirty="0" smtClean="0"/>
              <a:t>:</a:t>
            </a:r>
            <a:endParaRPr sz="1733" dirty="0"/>
          </a:p>
          <a:p>
            <a:pPr indent="-406390">
              <a:spcBef>
                <a:spcPts val="800"/>
              </a:spcBef>
              <a:buSzPts val="1200"/>
            </a:pPr>
            <a:r>
              <a:rPr lang="en-US" sz="1600" dirty="0" smtClean="0"/>
              <a:t>Summary of the background and motivation of the study (i.e., why was the study conducted, what was the theoretical background, what did the literature review show</a:t>
            </a:r>
            <a:r>
              <a:rPr lang="de-DE" sz="1600" dirty="0" smtClean="0"/>
              <a:t>)</a:t>
            </a:r>
            <a:endParaRPr sz="1600" dirty="0"/>
          </a:p>
          <a:p>
            <a:pPr indent="-406390">
              <a:spcBef>
                <a:spcPts val="0"/>
              </a:spcBef>
              <a:buSzPts val="1200"/>
            </a:pPr>
            <a:r>
              <a:rPr lang="en-US" sz="1600" dirty="0" smtClean="0"/>
              <a:t>The identification of the causal question investigated in the study (i.e., what are treatment, outcome, and assumed causal mechanism</a:t>
            </a:r>
            <a:r>
              <a:rPr lang="de-DE" sz="1600" dirty="0" smtClean="0"/>
              <a:t>)</a:t>
            </a:r>
            <a:endParaRPr sz="1600" dirty="0"/>
          </a:p>
          <a:p>
            <a:pPr indent="-406390">
              <a:spcBef>
                <a:spcPts val="0"/>
              </a:spcBef>
              <a:buSzPts val="1200"/>
            </a:pPr>
            <a:r>
              <a:rPr lang="en-US" sz="1600" dirty="0" smtClean="0"/>
              <a:t>Critical discussion of the causal identification approach against the design principles of the respective causal inference method (i.e., what was the statistical approach, in how far were assumptions of the methods met</a:t>
            </a:r>
            <a:r>
              <a:rPr lang="de-DE" sz="1600" dirty="0" smtClean="0"/>
              <a:t>)</a:t>
            </a:r>
            <a:endParaRPr sz="1600" dirty="0"/>
          </a:p>
          <a:p>
            <a:pPr indent="-406390">
              <a:spcBef>
                <a:spcPts val="0"/>
              </a:spcBef>
              <a:buSzPts val="1200"/>
            </a:pPr>
            <a:r>
              <a:rPr lang="en-US" sz="1600" dirty="0" smtClean="0"/>
              <a:t>Critical summary of the findings of the study (i.e., what were the findings that directly relate to the research question, what were important other findings</a:t>
            </a:r>
            <a:r>
              <a:rPr lang="de-DE" sz="1600" dirty="0" smtClean="0"/>
              <a:t>)</a:t>
            </a:r>
            <a:endParaRPr sz="1600" dirty="0"/>
          </a:p>
          <a:p>
            <a:pPr indent="-406390">
              <a:spcBef>
                <a:spcPts val="0"/>
              </a:spcBef>
              <a:buSzPts val="1200"/>
            </a:pPr>
            <a:r>
              <a:rPr lang="en-US" sz="1600" dirty="0" smtClean="0"/>
              <a:t>Concluding discussion about the extent to which the causal question was appropriately answered by the study (i.e., were the statistical conclusions valid, were the conclusions internally and externally valid, are there other explanations for the findings, which limitations were and were not discussed by the authors</a:t>
            </a:r>
            <a:r>
              <a:rPr lang="de-DE" sz="1600" dirty="0" smtClean="0"/>
              <a:t>)</a:t>
            </a:r>
            <a:endParaRPr sz="1600" dirty="0"/>
          </a:p>
          <a:p>
            <a:pPr indent="-406390">
              <a:spcBef>
                <a:spcPts val="0"/>
              </a:spcBef>
              <a:buSzPts val="1200"/>
            </a:pPr>
            <a:r>
              <a:rPr lang="en-US" sz="1600" dirty="0" smtClean="0"/>
              <a:t>Recommendation on how this or future studies could be improved</a:t>
            </a:r>
            <a:endParaRPr lang="en-US" sz="1600" dirty="0"/>
          </a:p>
        </p:txBody>
      </p:sp>
    </p:spTree>
    <p:extLst>
      <p:ext uri="{BB962C8B-B14F-4D97-AF65-F5344CB8AC3E}">
        <p14:creationId xmlns:p14="http://schemas.microsoft.com/office/powerpoint/2010/main" val="34053381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105de851017_0_86"/>
          <p:cNvSpPr txBox="1">
            <a:spLocks noGrp="1"/>
          </p:cNvSpPr>
          <p:nvPr>
            <p:ph type="title"/>
          </p:nvPr>
        </p:nvSpPr>
        <p:spPr>
          <a:xfrm>
            <a:off x="609600" y="274639"/>
            <a:ext cx="9326800" cy="1143200"/>
          </a:xfrm>
          <a:prstGeom prst="rect">
            <a:avLst/>
          </a:prstGeom>
          <a:noFill/>
          <a:ln>
            <a:noFill/>
          </a:ln>
        </p:spPr>
        <p:txBody>
          <a:bodyPr spcFirstLastPara="1" vert="horz" wrap="square" lIns="121900" tIns="60933" rIns="121900" bIns="60933" rtlCol="0" anchor="ctr" anchorCtr="0">
            <a:normAutofit/>
          </a:bodyPr>
          <a:lstStyle/>
          <a:p>
            <a:r>
              <a:rPr lang="en-US" dirty="0" smtClean="0"/>
              <a:t>Assignment requirements (Old)</a:t>
            </a:r>
            <a:endParaRPr lang="en-US" dirty="0"/>
          </a:p>
        </p:txBody>
      </p:sp>
      <p:sp>
        <p:nvSpPr>
          <p:cNvPr id="112" name="Google Shape;112;g105de851017_0_86"/>
          <p:cNvSpPr txBox="1">
            <a:spLocks noGrp="1"/>
          </p:cNvSpPr>
          <p:nvPr>
            <p:ph type="body" idx="1"/>
          </p:nvPr>
        </p:nvSpPr>
        <p:spPr>
          <a:xfrm>
            <a:off x="609600" y="1892833"/>
            <a:ext cx="8712400" cy="4233200"/>
          </a:xfrm>
          <a:prstGeom prst="rect">
            <a:avLst/>
          </a:prstGeom>
          <a:noFill/>
          <a:ln>
            <a:noFill/>
          </a:ln>
        </p:spPr>
        <p:txBody>
          <a:bodyPr spcFirstLastPara="1" vert="horz" wrap="square" lIns="121900" tIns="60933" rIns="121900" bIns="60933" rtlCol="0" anchor="t" anchorCtr="0">
            <a:noAutofit/>
          </a:bodyPr>
          <a:lstStyle/>
          <a:p>
            <a:pPr marL="0" indent="0">
              <a:spcBef>
                <a:spcPts val="800"/>
              </a:spcBef>
              <a:buNone/>
            </a:pPr>
            <a:r>
              <a:rPr lang="en-US" sz="1733" dirty="0" smtClean="0"/>
              <a:t>The written assignment will be evaluated (pass vs. fail) against following criteria</a:t>
            </a:r>
            <a:r>
              <a:rPr lang="de-DE" sz="1733" dirty="0" smtClean="0"/>
              <a:t>:</a:t>
            </a:r>
            <a:endParaRPr sz="1733" dirty="0"/>
          </a:p>
          <a:p>
            <a:pPr indent="-406390">
              <a:spcBef>
                <a:spcPts val="800"/>
              </a:spcBef>
              <a:buSzPts val="1200"/>
            </a:pPr>
            <a:r>
              <a:rPr lang="en-US" sz="1600" dirty="0" smtClean="0"/>
              <a:t>Structure: The overall report contains a title page and 3 reports on empirical studies from the list below. The 3 reports contain the subsections (1) background, (2) research question, (3) methods, (4) findings, (5) discussion, and (6) literature list</a:t>
            </a:r>
            <a:r>
              <a:rPr lang="de-DE" sz="1600" dirty="0" smtClean="0"/>
              <a:t>.</a:t>
            </a:r>
            <a:endParaRPr sz="1600" dirty="0"/>
          </a:p>
          <a:p>
            <a:pPr indent="-406390">
              <a:spcBef>
                <a:spcPts val="0"/>
              </a:spcBef>
              <a:buSzPts val="1200"/>
            </a:pPr>
            <a:r>
              <a:rPr lang="en-US" sz="1600" dirty="0" smtClean="0"/>
              <a:t>Scope: Each of the three reports must be limited to 4-5 pages. The overall report is therefore limited to 12-15 pages in addition to the title page</a:t>
            </a:r>
            <a:r>
              <a:rPr lang="de-DE" sz="1600" dirty="0" smtClean="0"/>
              <a:t>.</a:t>
            </a:r>
            <a:endParaRPr sz="1600" dirty="0"/>
          </a:p>
          <a:p>
            <a:pPr indent="-406390">
              <a:spcBef>
                <a:spcPts val="0"/>
              </a:spcBef>
              <a:buSzPts val="1200"/>
            </a:pPr>
            <a:r>
              <a:rPr lang="en-US" sz="1600" dirty="0" smtClean="0"/>
              <a:t>Readability: The text is in correct and clear, scientific English. Sections have appropriate headings and all abbreviations are introduced</a:t>
            </a:r>
            <a:r>
              <a:rPr lang="de-DE" sz="1600" dirty="0" smtClean="0"/>
              <a:t>.</a:t>
            </a:r>
            <a:endParaRPr sz="1600" dirty="0"/>
          </a:p>
          <a:p>
            <a:pPr indent="-406390">
              <a:spcBef>
                <a:spcPts val="0"/>
              </a:spcBef>
              <a:buSzPts val="1200"/>
            </a:pPr>
            <a:r>
              <a:rPr lang="en-US" sz="1600" dirty="0" smtClean="0"/>
              <a:t>Format: The format follows the APA standard (see </a:t>
            </a:r>
            <a:r>
              <a:rPr lang="en-US" sz="1600" u="sng" dirty="0" smtClean="0">
                <a:solidFill>
                  <a:srgbClr val="1155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https://apastyle.apa.org/instructional-aids/student-paper-setup-guide.pdf</a:t>
            </a:r>
            <a:r>
              <a:rPr lang="de-DE" sz="1600" dirty="0" smtClean="0"/>
              <a:t>)</a:t>
            </a:r>
            <a:endParaRPr sz="1600" dirty="0"/>
          </a:p>
          <a:p>
            <a:pPr indent="-406390">
              <a:spcBef>
                <a:spcPts val="0"/>
              </a:spcBef>
              <a:buSzPts val="1200"/>
            </a:pPr>
            <a:r>
              <a:rPr lang="en-US" sz="1600" dirty="0" smtClean="0"/>
              <a:t>File format: The written assignment is submitted as one PDF</a:t>
            </a:r>
            <a:r>
              <a:rPr lang="de-DE" sz="1600" dirty="0" smtClean="0"/>
              <a:t>.</a:t>
            </a:r>
            <a:endParaRPr sz="1600" dirty="0"/>
          </a:p>
          <a:p>
            <a:pPr marL="0" indent="0">
              <a:spcBef>
                <a:spcPts val="800"/>
              </a:spcBef>
              <a:spcAft>
                <a:spcPts val="800"/>
              </a:spcAft>
              <a:buNone/>
            </a:pPr>
            <a:endParaRPr sz="1733" dirty="0"/>
          </a:p>
        </p:txBody>
      </p:sp>
      <p:pic>
        <p:nvPicPr>
          <p:cNvPr id="113" name="Google Shape;113;g105de851017_0_86"/>
          <p:cNvPicPr preferRelativeResize="0"/>
          <p:nvPr/>
        </p:nvPicPr>
        <p:blipFill>
          <a:blip r:embed="rId4">
            <a:alphaModFix/>
          </a:blip>
          <a:stretch>
            <a:fillRect/>
          </a:stretch>
        </p:blipFill>
        <p:spPr>
          <a:xfrm>
            <a:off x="9322000" y="1892839"/>
            <a:ext cx="2463600" cy="315480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0392854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requirements (Old)</a:t>
            </a:r>
            <a:endParaRPr lang="en-US" dirty="0"/>
          </a:p>
        </p:txBody>
      </p:sp>
      <p:sp>
        <p:nvSpPr>
          <p:cNvPr id="4" name="Content Placeholder 3"/>
          <p:cNvSpPr>
            <a:spLocks noGrp="1"/>
          </p:cNvSpPr>
          <p:nvPr>
            <p:ph sz="half" idx="30"/>
          </p:nvPr>
        </p:nvSpPr>
        <p:spPr>
          <a:xfrm>
            <a:off x="380169" y="916012"/>
            <a:ext cx="11431663" cy="5142589"/>
          </a:xfrm>
        </p:spPr>
        <p:txBody>
          <a:bodyPr/>
          <a:lstStyle/>
          <a:p>
            <a:r>
              <a:rPr lang="en-US" dirty="0" smtClean="0"/>
              <a:t>Feedback</a:t>
            </a:r>
          </a:p>
          <a:p>
            <a:pPr lvl="1"/>
            <a:r>
              <a:rPr lang="en-US" dirty="0" smtClean="0"/>
              <a:t>Pro:</a:t>
            </a:r>
          </a:p>
          <a:p>
            <a:pPr lvl="2"/>
            <a:r>
              <a:rPr lang="en-US" sz="2000" dirty="0" smtClean="0"/>
              <a:t>Great exercise</a:t>
            </a:r>
          </a:p>
          <a:p>
            <a:pPr lvl="1"/>
            <a:r>
              <a:rPr lang="en-US" dirty="0" smtClean="0"/>
              <a:t>Con:</a:t>
            </a:r>
          </a:p>
          <a:p>
            <a:pPr lvl="2"/>
            <a:r>
              <a:rPr lang="en-US" sz="2000" dirty="0" smtClean="0"/>
              <a:t>Writing was too time </a:t>
            </a:r>
            <a:r>
              <a:rPr lang="en-US" sz="2000" dirty="0" smtClean="0"/>
              <a:t>consuming; simultaneous with other written assignments</a:t>
            </a:r>
            <a:endParaRPr lang="en-US" sz="2000" dirty="0" smtClean="0"/>
          </a:p>
          <a:p>
            <a:r>
              <a:rPr lang="en-US" dirty="0" smtClean="0"/>
              <a:t>This year proposal (oral exam):</a:t>
            </a:r>
          </a:p>
          <a:p>
            <a:pPr lvl="1"/>
            <a:r>
              <a:rPr lang="en-US" dirty="0" smtClean="0"/>
              <a:t>Pro:</a:t>
            </a:r>
          </a:p>
          <a:p>
            <a:pPr lvl="2"/>
            <a:r>
              <a:rPr lang="en-US" sz="2000" dirty="0" smtClean="0"/>
              <a:t>Less writing (only presentation slides)</a:t>
            </a:r>
          </a:p>
          <a:p>
            <a:pPr lvl="2"/>
            <a:r>
              <a:rPr lang="en-US" sz="2000" dirty="0" smtClean="0"/>
              <a:t>Same content to the exam</a:t>
            </a:r>
          </a:p>
          <a:p>
            <a:pPr lvl="2"/>
            <a:r>
              <a:rPr lang="en-US" sz="2000" dirty="0" smtClean="0"/>
              <a:t>Faster feedback</a:t>
            </a:r>
            <a:endParaRPr lang="en-US" dirty="0" smtClean="0"/>
          </a:p>
          <a:p>
            <a:pPr lvl="1"/>
            <a:r>
              <a:rPr lang="en-US" dirty="0" smtClean="0"/>
              <a:t>Con:</a:t>
            </a:r>
          </a:p>
          <a:p>
            <a:pPr lvl="2"/>
            <a:r>
              <a:rPr lang="en-US" sz="2000" dirty="0" smtClean="0"/>
              <a:t>You </a:t>
            </a:r>
            <a:r>
              <a:rPr lang="en-US" sz="2000" b="1" dirty="0" smtClean="0"/>
              <a:t>have to</a:t>
            </a:r>
            <a:r>
              <a:rPr lang="en-US" sz="2000" dirty="0" smtClean="0"/>
              <a:t> be at UiO for the exam (written assignment could be sent from anywhere with internet connection)</a:t>
            </a:r>
          </a:p>
          <a:p>
            <a:pPr lvl="1"/>
            <a:endParaRPr lang="en-US" dirty="0"/>
          </a:p>
        </p:txBody>
      </p:sp>
      <p:sp>
        <p:nvSpPr>
          <p:cNvPr id="5" name="Footer Placeholder 4"/>
          <p:cNvSpPr>
            <a:spLocks noGrp="1"/>
          </p:cNvSpPr>
          <p:nvPr>
            <p:ph type="ftr" sz="quarter" idx="32"/>
          </p:nvPr>
        </p:nvSpPr>
        <p:spPr/>
        <p:txBody>
          <a:bodyPr/>
          <a:lstStyle/>
          <a:p>
            <a:endParaRPr lang="nb-NO" dirty="0"/>
          </a:p>
        </p:txBody>
      </p:sp>
      <p:sp>
        <p:nvSpPr>
          <p:cNvPr id="6" name="Slide Number Placeholder 5"/>
          <p:cNvSpPr>
            <a:spLocks noGrp="1"/>
          </p:cNvSpPr>
          <p:nvPr>
            <p:ph type="sldNum" sz="quarter" idx="33"/>
          </p:nvPr>
        </p:nvSpPr>
        <p:spPr/>
        <p:txBody>
          <a:bodyPr/>
          <a:lstStyle/>
          <a:p>
            <a:r>
              <a:rPr lang="en-US" smtClean="0"/>
              <a:t>Page </a:t>
            </a:r>
            <a:fld id="{5251F420-7306-4E7C-A79E-F31A38F7D392}" type="slidenum">
              <a:rPr lang="en-US" smtClean="0"/>
              <a:pPr/>
              <a:t>14</a:t>
            </a:fld>
            <a:endParaRPr lang="en-US" dirty="0"/>
          </a:p>
        </p:txBody>
      </p:sp>
    </p:spTree>
    <p:extLst>
      <p:ext uri="{BB962C8B-B14F-4D97-AF65-F5344CB8AC3E}">
        <p14:creationId xmlns:p14="http://schemas.microsoft.com/office/powerpoint/2010/main" val="193095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Effect transition="in" filter="fade">
                                      <p:cBhvr>
                                        <p:cTn id="13" dur="500"/>
                                        <p:tgtEl>
                                          <p:spTgt spid="4">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8" end="8"/>
                                            </p:txEl>
                                          </p:spTgt>
                                        </p:tgtEl>
                                        <p:attrNameLst>
                                          <p:attrName>style.visibility</p:attrName>
                                        </p:attrNameLst>
                                      </p:cBhvr>
                                      <p:to>
                                        <p:strVal val="visible"/>
                                      </p:to>
                                    </p:set>
                                    <p:animEffect transition="in" filter="fade">
                                      <p:cBhvr>
                                        <p:cTn id="16" dur="500"/>
                                        <p:tgtEl>
                                          <p:spTgt spid="4">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animEffect transition="in" filter="fade">
                                      <p:cBhvr>
                                        <p:cTn id="19" dur="500"/>
                                        <p:tgtEl>
                                          <p:spTgt spid="4">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0" end="10"/>
                                            </p:txEl>
                                          </p:spTgt>
                                        </p:tgtEl>
                                        <p:attrNameLst>
                                          <p:attrName>style.visibility</p:attrName>
                                        </p:attrNameLst>
                                      </p:cBhvr>
                                      <p:to>
                                        <p:strVal val="visible"/>
                                      </p:to>
                                    </p:set>
                                    <p:animEffect transition="in" filter="fade">
                                      <p:cBhvr>
                                        <p:cTn id="22" dur="500"/>
                                        <p:tgtEl>
                                          <p:spTgt spid="4">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animEffect transition="in" filter="fade">
                                      <p:cBhvr>
                                        <p:cTn id="25"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Oral Exam Requirements</a:t>
            </a:r>
            <a:endParaRPr lang="en-US" dirty="0"/>
          </a:p>
        </p:txBody>
      </p:sp>
      <p:sp>
        <p:nvSpPr>
          <p:cNvPr id="15" name="Content Placeholder 14"/>
          <p:cNvSpPr>
            <a:spLocks noGrp="1"/>
          </p:cNvSpPr>
          <p:nvPr>
            <p:ph sz="half" idx="29"/>
          </p:nvPr>
        </p:nvSpPr>
        <p:spPr>
          <a:xfrm>
            <a:off x="380170" y="1003336"/>
            <a:ext cx="5469088" cy="5055265"/>
          </a:xfrm>
        </p:spPr>
        <p:txBody>
          <a:bodyPr/>
          <a:lstStyle/>
          <a:p>
            <a:pPr marL="0" indent="0" algn="ctr">
              <a:buNone/>
            </a:pPr>
            <a:r>
              <a:rPr lang="nb-NO" dirty="0" smtClean="0">
                <a:solidFill>
                  <a:srgbClr val="FF0000"/>
                </a:solidFill>
              </a:rPr>
              <a:t>November 9</a:t>
            </a:r>
          </a:p>
          <a:p>
            <a:r>
              <a:rPr lang="nb-NO" dirty="0" smtClean="0"/>
              <a:t>Goal</a:t>
            </a:r>
            <a:r>
              <a:rPr lang="nb-NO" dirty="0"/>
              <a:t>: </a:t>
            </a:r>
          </a:p>
          <a:p>
            <a:pPr lvl="1"/>
            <a:r>
              <a:rPr lang="en-US" sz="2000" dirty="0" smtClean="0"/>
              <a:t>Enable students to </a:t>
            </a:r>
            <a:r>
              <a:rPr lang="en-US" sz="2000" b="1" dirty="0" smtClean="0"/>
              <a:t>demonstrate</a:t>
            </a:r>
            <a:r>
              <a:rPr lang="en-US" sz="2000" dirty="0" smtClean="0"/>
              <a:t> </a:t>
            </a:r>
            <a:r>
              <a:rPr lang="en-US" sz="2000" b="1" dirty="0" smtClean="0"/>
              <a:t>scientific rigor</a:t>
            </a:r>
            <a:r>
              <a:rPr lang="en-US" sz="2000" dirty="0" smtClean="0"/>
              <a:t> and </a:t>
            </a:r>
            <a:r>
              <a:rPr lang="en-US" sz="2000" b="1" dirty="0" smtClean="0"/>
              <a:t>solid knowledge</a:t>
            </a:r>
            <a:r>
              <a:rPr lang="en-US" sz="2000" dirty="0" smtClean="0"/>
              <a:t> about the </a:t>
            </a:r>
            <a:r>
              <a:rPr lang="en-US" sz="2000" b="1" dirty="0" smtClean="0"/>
              <a:t>principles</a:t>
            </a:r>
            <a:r>
              <a:rPr lang="en-US" sz="2000" dirty="0" smtClean="0"/>
              <a:t> of causal inference and the </a:t>
            </a:r>
            <a:r>
              <a:rPr lang="en-US" sz="2000" b="1" dirty="0" smtClean="0"/>
              <a:t>assumptions</a:t>
            </a:r>
            <a:r>
              <a:rPr lang="en-US" sz="2000" b="1" dirty="0"/>
              <a:t>, prerequisites, and procedures </a:t>
            </a:r>
            <a:r>
              <a:rPr lang="en-US" sz="2000" dirty="0"/>
              <a:t>of </a:t>
            </a:r>
            <a:r>
              <a:rPr lang="en-US" sz="2000" dirty="0" smtClean="0"/>
              <a:t>methods for causal inference.</a:t>
            </a:r>
            <a:endParaRPr lang="en-US" dirty="0" smtClean="0"/>
          </a:p>
          <a:p>
            <a:r>
              <a:rPr lang="en-US" dirty="0" smtClean="0"/>
              <a:t>Core material: </a:t>
            </a:r>
          </a:p>
          <a:p>
            <a:pPr lvl="1"/>
            <a:r>
              <a:rPr lang="en-US" sz="2000" dirty="0" smtClean="0"/>
              <a:t>1 (chosen by the instructors) of 3 papers (chosen by the students) from the list in the course description (in Canvas</a:t>
            </a:r>
            <a:r>
              <a:rPr lang="en-US" sz="2000" dirty="0" smtClean="0"/>
              <a:t>)</a:t>
            </a:r>
          </a:p>
          <a:p>
            <a:pPr lvl="1"/>
            <a:r>
              <a:rPr lang="en-US" sz="2000" b="1" dirty="0" smtClean="0"/>
              <a:t>Notice that you still have to draft three presentations (but only make one)!!</a:t>
            </a:r>
            <a:endParaRPr lang="en-US" sz="2000" b="1" dirty="0" smtClean="0"/>
          </a:p>
        </p:txBody>
      </p:sp>
      <p:sp>
        <p:nvSpPr>
          <p:cNvPr id="16" name="Content Placeholder 15"/>
          <p:cNvSpPr>
            <a:spLocks noGrp="1"/>
          </p:cNvSpPr>
          <p:nvPr>
            <p:ph sz="half" idx="31"/>
          </p:nvPr>
        </p:nvSpPr>
        <p:spPr>
          <a:xfrm>
            <a:off x="6342741" y="1003336"/>
            <a:ext cx="5469089" cy="5055558"/>
          </a:xfrm>
        </p:spPr>
        <p:txBody>
          <a:bodyPr/>
          <a:lstStyle/>
          <a:p>
            <a:r>
              <a:rPr lang="en-US" dirty="0" smtClean="0"/>
              <a:t>Presentation </a:t>
            </a:r>
            <a:r>
              <a:rPr lang="en-US" dirty="0"/>
              <a:t>(hard 20 minutes):</a:t>
            </a:r>
          </a:p>
          <a:p>
            <a:pPr lvl="1"/>
            <a:r>
              <a:rPr lang="en-US" sz="2000" dirty="0"/>
              <a:t>Background and motivation</a:t>
            </a:r>
          </a:p>
          <a:p>
            <a:pPr lvl="1"/>
            <a:r>
              <a:rPr lang="en-US" sz="2000" dirty="0"/>
              <a:t>Causal question</a:t>
            </a:r>
          </a:p>
          <a:p>
            <a:pPr lvl="1"/>
            <a:r>
              <a:rPr lang="en-US" sz="2000" dirty="0"/>
              <a:t>Critical assessment of methods</a:t>
            </a:r>
          </a:p>
          <a:p>
            <a:pPr lvl="1"/>
            <a:r>
              <a:rPr lang="en-US" sz="2000" dirty="0"/>
              <a:t>Critical assessment of results and discussion</a:t>
            </a:r>
          </a:p>
          <a:p>
            <a:pPr lvl="1"/>
            <a:r>
              <a:rPr lang="en-US" sz="2000" dirty="0"/>
              <a:t>Future studies recommendations</a:t>
            </a:r>
          </a:p>
          <a:p>
            <a:r>
              <a:rPr lang="en-US" dirty="0"/>
              <a:t>Questions (10 minutes)</a:t>
            </a:r>
          </a:p>
          <a:p>
            <a:pPr lvl="1"/>
            <a:r>
              <a:rPr lang="en-US" sz="2000" dirty="0" smtClean="0"/>
              <a:t>Clarification questions</a:t>
            </a:r>
          </a:p>
          <a:p>
            <a:pPr lvl="1"/>
            <a:r>
              <a:rPr lang="en-US" sz="2000" dirty="0" smtClean="0"/>
              <a:t>Principles, assumptions, prerequisites and procedures</a:t>
            </a:r>
            <a:endParaRPr lang="en-US" dirty="0"/>
          </a:p>
        </p:txBody>
      </p:sp>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15</a:t>
            </a:fld>
            <a:endParaRPr lang="en-US" dirty="0"/>
          </a:p>
        </p:txBody>
      </p:sp>
    </p:spTree>
    <p:extLst>
      <p:ext uri="{BB962C8B-B14F-4D97-AF65-F5344CB8AC3E}">
        <p14:creationId xmlns:p14="http://schemas.microsoft.com/office/powerpoint/2010/main" val="1317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4" end="4"/>
                                            </p:txEl>
                                          </p:spTgt>
                                        </p:tgtEl>
                                        <p:attrNameLst>
                                          <p:attrName>style.visibility</p:attrName>
                                        </p:attrNameLst>
                                      </p:cBhvr>
                                      <p:to>
                                        <p:strVal val="visible"/>
                                      </p:to>
                                    </p:set>
                                    <p:animEffect transition="in" filter="fade">
                                      <p:cBhvr>
                                        <p:cTn id="10" dur="500"/>
                                        <p:tgtEl>
                                          <p:spTgt spid="1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5" end="5"/>
                                            </p:txEl>
                                          </p:spTgt>
                                        </p:tgtEl>
                                        <p:attrNameLst>
                                          <p:attrName>style.visibility</p:attrName>
                                        </p:attrNameLst>
                                      </p:cBhvr>
                                      <p:to>
                                        <p:strVal val="visible"/>
                                      </p:to>
                                    </p:set>
                                    <p:animEffect transition="in" filter="fade">
                                      <p:cBhvr>
                                        <p:cTn id="13" dur="500"/>
                                        <p:tgtEl>
                                          <p:spTgt spid="1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xEl>
                                              <p:pRg st="6" end="6"/>
                                            </p:txEl>
                                          </p:spTgt>
                                        </p:tgtEl>
                                        <p:attrNameLst>
                                          <p:attrName>style.visibility</p:attrName>
                                        </p:attrNameLst>
                                      </p:cBhvr>
                                      <p:to>
                                        <p:strVal val="visible"/>
                                      </p:to>
                                    </p:set>
                                    <p:animEffect transition="in" filter="fade">
                                      <p:cBhvr>
                                        <p:cTn id="21" dur="500"/>
                                        <p:tgtEl>
                                          <p:spTgt spid="16">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xEl>
                                              <p:pRg st="1" end="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6">
                                            <p:txEl>
                                              <p:pRg st="2" end="2"/>
                                            </p:txEl>
                                          </p:spTgt>
                                        </p:tgtEl>
                                        <p:attrNameLst>
                                          <p:attrName>style.visibility</p:attrName>
                                        </p:attrNameLst>
                                      </p:cBhvr>
                                      <p:to>
                                        <p:strVal val="visible"/>
                                      </p:to>
                                    </p:set>
                                  </p:childTnLst>
                                </p:cTn>
                              </p:par>
                              <p:par>
                                <p:cTn id="28" presetID="1" presetClass="entr" presetSubtype="0" fill="hold" nodeType="withEffect">
                                  <p:stCondLst>
                                    <p:cond delay="0"/>
                                  </p:stCondLst>
                                  <p:iterate type="lt">
                                    <p:tmAbs val="0"/>
                                  </p:iterate>
                                  <p:childTnLst>
                                    <p:set>
                                      <p:cBhvr>
                                        <p:cTn id="29" dur="1" fill="hold">
                                          <p:stCondLst>
                                            <p:cond delay="0"/>
                                          </p:stCondLst>
                                        </p:cTn>
                                        <p:tgtEl>
                                          <p:spTgt spid="16">
                                            <p:txEl>
                                              <p:pRg st="3" end="3"/>
                                            </p:txEl>
                                          </p:spTgt>
                                        </p:tgtEl>
                                        <p:attrNameLst>
                                          <p:attrName>style.visibility</p:attrName>
                                        </p:attrNameLst>
                                      </p:cBhvr>
                                      <p:to>
                                        <p:strVal val="visible"/>
                                      </p:to>
                                    </p:set>
                                  </p:childTnLst>
                                </p:cTn>
                              </p:par>
                              <p:par>
                                <p:cTn id="30" presetID="1" presetClass="entr" presetSubtype="0" fill="hold" nodeType="withEffect">
                                  <p:stCondLst>
                                    <p:cond delay="0"/>
                                  </p:stCondLst>
                                  <p:iterate type="lt">
                                    <p:tmAbs val="0"/>
                                  </p:iterate>
                                  <p:childTnLst>
                                    <p:set>
                                      <p:cBhvr>
                                        <p:cTn id="31" dur="1" fill="hold">
                                          <p:stCondLst>
                                            <p:cond delay="0"/>
                                          </p:stCondLst>
                                        </p:cTn>
                                        <p:tgtEl>
                                          <p:spTgt spid="16">
                                            <p:txEl>
                                              <p:pRg st="4" end="4"/>
                                            </p:txEl>
                                          </p:spTgt>
                                        </p:tgtEl>
                                        <p:attrNameLst>
                                          <p:attrName>style.visibility</p:attrName>
                                        </p:attrNameLst>
                                      </p:cBhvr>
                                      <p:to>
                                        <p:strVal val="visible"/>
                                      </p:to>
                                    </p:set>
                                  </p:childTnLst>
                                </p:cTn>
                              </p:par>
                              <p:par>
                                <p:cTn id="32" presetID="1" presetClass="entr" presetSubtype="0" fill="hold" nodeType="withEffect">
                                  <p:stCondLst>
                                    <p:cond delay="0"/>
                                  </p:stCondLst>
                                  <p:iterate type="lt">
                                    <p:tmAbs val="0"/>
                                  </p:iterate>
                                  <p:childTnLst>
                                    <p:set>
                                      <p:cBhvr>
                                        <p:cTn id="33"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5" presetClass="emph" presetSubtype="0" nodeType="clickEffect">
                                  <p:stCondLst>
                                    <p:cond delay="0"/>
                                  </p:stCondLst>
                                  <p:iterate type="lt">
                                    <p:tmAbs val="25"/>
                                  </p:iterate>
                                  <p:childTnLst>
                                    <p:set>
                                      <p:cBhvr override="childStyle">
                                        <p:cTn id="37" dur="indefinite"/>
                                        <p:tgtEl>
                                          <p:spTgt spid="16">
                                            <p:txEl>
                                              <p:pRg st="3" end="3"/>
                                            </p:txEl>
                                          </p:spTgt>
                                        </p:tgtEl>
                                        <p:attrNameLst>
                                          <p:attrName>style.fontWeight</p:attrName>
                                        </p:attrNameLst>
                                      </p:cBhvr>
                                      <p:to>
                                        <p:strVal val="bold"/>
                                      </p:to>
                                    </p:set>
                                  </p:childTnLst>
                                </p:cTn>
                              </p:par>
                              <p:par>
                                <p:cTn id="38" presetID="15" presetClass="emph" presetSubtype="0" nodeType="withEffect">
                                  <p:stCondLst>
                                    <p:cond delay="0"/>
                                  </p:stCondLst>
                                  <p:iterate type="lt">
                                    <p:tmAbs val="25"/>
                                  </p:iterate>
                                  <p:childTnLst>
                                    <p:set>
                                      <p:cBhvr override="childStyle">
                                        <p:cTn id="39" dur="indefinite"/>
                                        <p:tgtEl>
                                          <p:spTgt spid="16">
                                            <p:txEl>
                                              <p:pRg st="4" end="4"/>
                                            </p:txEl>
                                          </p:spTgt>
                                        </p:tgtEl>
                                        <p:attrNameLst>
                                          <p:attrName>style.fontWeight</p:attrName>
                                        </p:attrNameLst>
                                      </p:cBhvr>
                                      <p:to>
                                        <p:strVal val="bold"/>
                                      </p:to>
                                    </p:set>
                                  </p:childTnLst>
                                </p:cTn>
                              </p:par>
                              <p:par>
                                <p:cTn id="40" presetID="15" presetClass="emph" presetSubtype="0" nodeType="withEffect">
                                  <p:stCondLst>
                                    <p:cond delay="0"/>
                                  </p:stCondLst>
                                  <p:iterate type="lt">
                                    <p:tmAbs val="25"/>
                                  </p:iterate>
                                  <p:childTnLst>
                                    <p:set>
                                      <p:cBhvr override="childStyle">
                                        <p:cTn id="41" dur="indefinite"/>
                                        <p:tgtEl>
                                          <p:spTgt spid="16">
                                            <p:txEl>
                                              <p:pRg st="5" end="5"/>
                                            </p:txEl>
                                          </p:spTgt>
                                        </p:tgtEl>
                                        <p:attrNameLst>
                                          <p:attrName>style.fontWeight</p:attrName>
                                        </p:attrNameLst>
                                      </p:cBhvr>
                                      <p:to>
                                        <p:strVal val="bold"/>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7" end="7"/>
                                            </p:txEl>
                                          </p:spTgt>
                                        </p:tgtEl>
                                        <p:attrNameLst>
                                          <p:attrName>style.visibility</p:attrName>
                                        </p:attrNameLst>
                                      </p:cBhvr>
                                      <p:to>
                                        <p:strVal val="visible"/>
                                      </p:to>
                                    </p:set>
                                    <p:animEffect transition="in" filter="fade">
                                      <p:cBhvr>
                                        <p:cTn id="46" dur="500"/>
                                        <p:tgtEl>
                                          <p:spTgt spid="16">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xEl>
                                              <p:pRg st="8" end="8"/>
                                            </p:txEl>
                                          </p:spTgt>
                                        </p:tgtEl>
                                        <p:attrNameLst>
                                          <p:attrName>style.visibility</p:attrName>
                                        </p:attrNameLst>
                                      </p:cBhvr>
                                      <p:to>
                                        <p:strVal val="visible"/>
                                      </p:to>
                                    </p:set>
                                    <p:animEffect transition="in" filter="fade">
                                      <p:cBhvr>
                                        <p:cTn id="49"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nb-NO" dirty="0"/>
          </a:p>
        </p:txBody>
      </p:sp>
      <p:sp>
        <p:nvSpPr>
          <p:cNvPr id="3" name="Slide Number Placeholder 2"/>
          <p:cNvSpPr>
            <a:spLocks noGrp="1"/>
          </p:cNvSpPr>
          <p:nvPr>
            <p:ph type="sldNum" sz="quarter" idx="12"/>
          </p:nvPr>
        </p:nvSpPr>
        <p:spPr/>
        <p:txBody>
          <a:bodyPr/>
          <a:lstStyle/>
          <a:p>
            <a:r>
              <a:rPr lang="en-US" smtClean="0"/>
              <a:t>Page </a:t>
            </a:r>
            <a:fld id="{5251F420-7306-4E7C-A79E-F31A38F7D392}" type="slidenum">
              <a:rPr lang="en-US" smtClean="0"/>
              <a:pPr/>
              <a:t>16</a:t>
            </a:fld>
            <a:endParaRPr lang="en-US" dirty="0"/>
          </a:p>
        </p:txBody>
      </p:sp>
      <p:pic>
        <p:nvPicPr>
          <p:cNvPr id="4" name="Google Shape;129;g105de851017_0_102"/>
          <p:cNvPicPr preferRelativeResize="0"/>
          <p:nvPr/>
        </p:nvPicPr>
        <p:blipFill>
          <a:blip r:embed="rId3">
            <a:alphaModFix/>
          </a:blip>
          <a:stretch>
            <a:fillRect/>
          </a:stretch>
        </p:blipFill>
        <p:spPr>
          <a:xfrm>
            <a:off x="4767263" y="2062163"/>
            <a:ext cx="2657475" cy="2733675"/>
          </a:xfrm>
          <a:prstGeom prst="rect">
            <a:avLst/>
          </a:prstGeom>
          <a:noFill/>
          <a:ln>
            <a:noFill/>
          </a:ln>
        </p:spPr>
      </p:pic>
    </p:spTree>
    <p:extLst>
      <p:ext uri="{BB962C8B-B14F-4D97-AF65-F5344CB8AC3E}">
        <p14:creationId xmlns:p14="http://schemas.microsoft.com/office/powerpoint/2010/main" val="4694741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Causal Inference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9"/>
              </p:nvPr>
            </p:nvSpPr>
            <p:spPr>
              <a:xfrm>
                <a:off x="380170" y="916012"/>
                <a:ext cx="11431662" cy="5142589"/>
              </a:xfrm>
            </p:spPr>
            <p:txBody>
              <a:bodyPr/>
              <a:lstStyle/>
              <a:p>
                <a:pPr marL="0" indent="0" algn="ctr">
                  <a:spcAft>
                    <a:spcPts val="2400"/>
                  </a:spcAft>
                  <a:buNone/>
                </a:pPr>
                <a:r>
                  <a:rPr lang="en-US" i="1" dirty="0" smtClean="0"/>
                  <a:t>What is the causal effect of something on something else?</a:t>
                </a:r>
                <a:endParaRPr lang="en-US" sz="2000" i="1" dirty="0" smtClean="0"/>
              </a:p>
              <a:p>
                <a:pPr marL="0" indent="0" algn="ctr">
                  <a:buNone/>
                </a:pPr>
                <a14:m>
                  <m:oMathPara xmlns:m="http://schemas.openxmlformats.org/officeDocument/2006/math">
                    <m:oMathParaPr>
                      <m:jc m:val="centerGroup"/>
                    </m:oMathParaPr>
                    <m:oMath xmlns:m="http://schemas.openxmlformats.org/officeDocument/2006/math">
                      <m:r>
                        <a:rPr lang="nb-NO" sz="2000" b="0" i="1" smtClean="0">
                          <a:latin typeface="Cambria Math" panose="02040503050406030204" pitchFamily="18" charset="0"/>
                        </a:rPr>
                        <m:t>𝐷</m:t>
                      </m:r>
                      <m:groupChr>
                        <m:groupChrPr>
                          <m:chr m:val="→"/>
                          <m:pos m:val="top"/>
                          <m:ctrlPr>
                            <a:rPr lang="es-ES" sz="2000" b="0" i="1" smtClean="0">
                              <a:latin typeface="Cambria Math" panose="02040503050406030204" pitchFamily="18" charset="0"/>
                            </a:rPr>
                          </m:ctrlPr>
                        </m:groupChrPr>
                        <m:e>
                          <m:r>
                            <a:rPr lang="nb-NO" sz="2000" b="0" i="1" smtClean="0">
                              <a:latin typeface="Cambria Math" panose="02040503050406030204" pitchFamily="18" charset="0"/>
                            </a:rPr>
                            <m:t>𝐶𝑎𝑢𝑠𝑎𝑙</m:t>
                          </m:r>
                          <m:r>
                            <a:rPr lang="nb-NO" sz="2000" b="0" i="1" smtClean="0">
                              <a:latin typeface="Cambria Math" panose="02040503050406030204" pitchFamily="18" charset="0"/>
                            </a:rPr>
                            <m:t> </m:t>
                          </m:r>
                          <m:r>
                            <a:rPr lang="nb-NO" sz="2000" b="0" i="1" smtClean="0">
                              <a:latin typeface="Cambria Math" panose="02040503050406030204" pitchFamily="18" charset="0"/>
                            </a:rPr>
                            <m:t>𝑒𝑓𝑓𝑒𝑐𝑡</m:t>
                          </m:r>
                        </m:e>
                      </m:groupChr>
                      <m:r>
                        <a:rPr lang="es-ES" sz="2000" b="0" i="1" smtClean="0">
                          <a:latin typeface="Cambria Math" panose="02040503050406030204" pitchFamily="18" charset="0"/>
                        </a:rPr>
                        <m:t> </m:t>
                      </m:r>
                      <m:r>
                        <a:rPr lang="nb-NO" sz="2000" b="0" i="1" smtClean="0">
                          <a:latin typeface="Cambria Math" panose="02040503050406030204" pitchFamily="18" charset="0"/>
                        </a:rPr>
                        <m:t>𝑌</m:t>
                      </m:r>
                    </m:oMath>
                  </m:oMathPara>
                </a14:m>
                <a:endParaRPr lang="en-US" sz="2000" i="1" dirty="0" smtClean="0"/>
              </a:p>
              <a:p>
                <a:pPr>
                  <a:spcBef>
                    <a:spcPts val="600"/>
                  </a:spcBef>
                </a:pPr>
                <a:r>
                  <a:rPr lang="en-US" dirty="0" smtClean="0"/>
                  <a:t>Cause (variations in </a:t>
                </a:r>
                <a14:m>
                  <m:oMath xmlns:m="http://schemas.openxmlformats.org/officeDocument/2006/math">
                    <m:r>
                      <a:rPr lang="nb-NO" b="0" i="1" smtClean="0">
                        <a:latin typeface="Cambria Math" panose="02040503050406030204" pitchFamily="18" charset="0"/>
                      </a:rPr>
                      <m:t>𝐷</m:t>
                    </m:r>
                  </m:oMath>
                </a14:m>
                <a:r>
                  <a:rPr lang="en-US" dirty="0" smtClean="0"/>
                  <a:t>)</a:t>
                </a:r>
              </a:p>
              <a:p>
                <a:pPr lvl="1"/>
                <a:r>
                  <a:rPr lang="en-US" sz="2000" dirty="0" smtClean="0"/>
                  <a:t>Can be insufficient (i.e., require additional conditions)</a:t>
                </a:r>
              </a:p>
              <a:p>
                <a:pPr lvl="1"/>
                <a:r>
                  <a:rPr lang="en-US" sz="2000" dirty="0" smtClean="0"/>
                  <a:t>Can be unnecessary (i.e., other causes would lead to the same effect)</a:t>
                </a:r>
              </a:p>
              <a:p>
                <a:pPr lvl="1"/>
                <a:r>
                  <a:rPr lang="en-US" sz="2000" dirty="0" smtClean="0"/>
                  <a:t>Can occur only under some conditions (i.e., inference at issue)</a:t>
                </a:r>
              </a:p>
              <a:p>
                <a:r>
                  <a:rPr lang="en-US" dirty="0" smtClean="0"/>
                  <a:t>Effect (variations in </a:t>
                </a:r>
                <a14:m>
                  <m:oMath xmlns:m="http://schemas.openxmlformats.org/officeDocument/2006/math">
                    <m:r>
                      <a:rPr lang="en-US" i="1" smtClean="0">
                        <a:latin typeface="Cambria Math" panose="02040503050406030204" pitchFamily="18" charset="0"/>
                      </a:rPr>
                      <m:t>𝑌</m:t>
                    </m:r>
                  </m:oMath>
                </a14:m>
                <a:r>
                  <a:rPr lang="en-US" dirty="0" smtClean="0"/>
                  <a:t>)</a:t>
                </a:r>
              </a:p>
              <a:p>
                <a:pPr lvl="1"/>
                <a:r>
                  <a:rPr lang="en-US" sz="2000" dirty="0" smtClean="0"/>
                  <a:t>Difference between what happens and </a:t>
                </a:r>
                <a:r>
                  <a:rPr lang="en-US" sz="2000" i="1" dirty="0" smtClean="0"/>
                  <a:t>what did not happen</a:t>
                </a:r>
              </a:p>
              <a:p>
                <a:r>
                  <a:rPr lang="en-US" dirty="0" smtClean="0"/>
                  <a:t>Causal relationship (defines the causal effect)</a:t>
                </a:r>
              </a:p>
              <a:p>
                <a:pPr lvl="1"/>
                <a:r>
                  <a:rPr lang="en-US" sz="2000" dirty="0" smtClean="0"/>
                  <a:t>Requires cause to precede the effect</a:t>
                </a:r>
              </a:p>
              <a:p>
                <a:pPr lvl="1"/>
                <a:r>
                  <a:rPr lang="en-US" sz="2000" dirty="0" smtClean="0"/>
                  <a:t>Requires cause to be related to the effect</a:t>
                </a:r>
              </a:p>
              <a:p>
                <a:pPr lvl="1"/>
                <a:r>
                  <a:rPr lang="en-US" sz="2000" dirty="0" smtClean="0"/>
                  <a:t>Requires that no plausible alternative explanation (we rarely know </a:t>
                </a:r>
                <a:r>
                  <a:rPr lang="en-US" sz="2000" dirty="0" smtClean="0">
                    <a:sym typeface="Wingdings" panose="05000000000000000000" pitchFamily="2" charset="2"/>
                  </a:rPr>
                  <a:t> </a:t>
                </a:r>
                <a:r>
                  <a:rPr lang="en-US" sz="2000" dirty="0" smtClean="0"/>
                  <a:t>not deterministic)</a:t>
                </a:r>
              </a:p>
              <a:p>
                <a:endParaRPr lang="en-US" dirty="0" smtClean="0"/>
              </a:p>
            </p:txBody>
          </p:sp>
        </mc:Choice>
        <mc:Fallback xmlns="">
          <p:sp>
            <p:nvSpPr>
              <p:cNvPr id="4" name="Content Placeholder 3"/>
              <p:cNvSpPr>
                <a:spLocks noGrp="1" noRot="1" noChangeAspect="1" noMove="1" noResize="1" noEditPoints="1" noAdjustHandles="1" noChangeArrowheads="1" noChangeShapeType="1" noTextEdit="1"/>
              </p:cNvSpPr>
              <p:nvPr>
                <p:ph sz="half" idx="29"/>
              </p:nvPr>
            </p:nvSpPr>
            <p:spPr>
              <a:xfrm>
                <a:off x="380170" y="916012"/>
                <a:ext cx="11431662" cy="5142589"/>
              </a:xfrm>
              <a:blipFill>
                <a:blip r:embed="rId3"/>
                <a:stretch>
                  <a:fillRect l="-1493" t="-1659" b="-3199"/>
                </a:stretch>
              </a:blipFill>
            </p:spPr>
            <p:txBody>
              <a:bodyPr/>
              <a:lstStyle/>
              <a:p>
                <a:r>
                  <a:rPr lang="en-US">
                    <a:noFill/>
                  </a:rPr>
                  <a:t> </a:t>
                </a:r>
              </a:p>
            </p:txBody>
          </p:sp>
        </mc:Fallback>
      </mc:AlternateContent>
      <p:sp>
        <p:nvSpPr>
          <p:cNvPr id="7" name="Footer Placeholder 6"/>
          <p:cNvSpPr>
            <a:spLocks noGrp="1"/>
          </p:cNvSpPr>
          <p:nvPr>
            <p:ph type="ftr" sz="quarter" idx="34"/>
          </p:nvPr>
        </p:nvSpPr>
        <p:spPr/>
        <p:txBody>
          <a:bodyPr/>
          <a:lstStyle/>
          <a:p>
            <a:endParaRPr lang="nb-NO" dirty="0"/>
          </a:p>
        </p:txBody>
      </p:sp>
      <p:sp>
        <p:nvSpPr>
          <p:cNvPr id="8" name="Slide Number Placeholder 7"/>
          <p:cNvSpPr>
            <a:spLocks noGrp="1"/>
          </p:cNvSpPr>
          <p:nvPr>
            <p:ph type="sldNum" sz="quarter" idx="35"/>
          </p:nvPr>
        </p:nvSpPr>
        <p:spPr/>
        <p:txBody>
          <a:bodyPr/>
          <a:lstStyle/>
          <a:p>
            <a:r>
              <a:rPr lang="en-US" smtClean="0"/>
              <a:t>Page </a:t>
            </a:r>
            <a:fld id="{5251F420-7306-4E7C-A79E-F31A38F7D392}" type="slidenum">
              <a:rPr lang="en-US" smtClean="0"/>
              <a:pPr/>
              <a:t>17</a:t>
            </a:fld>
            <a:endParaRPr lang="en-US" dirty="0"/>
          </a:p>
        </p:txBody>
      </p:sp>
      <p:sp>
        <p:nvSpPr>
          <p:cNvPr id="13" name="Google Shape;146;g105de851017_0_135"/>
          <p:cNvSpPr/>
          <p:nvPr/>
        </p:nvSpPr>
        <p:spPr>
          <a:xfrm rot="-2700000">
            <a:off x="9724416" y="3423138"/>
            <a:ext cx="1214244" cy="1157392"/>
          </a:xfrm>
          <a:prstGeom prst="teardrop">
            <a:avLst>
              <a:gd name="adj" fmla="val 10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7;g105de851017_0_135"/>
          <p:cNvSpPr/>
          <p:nvPr/>
        </p:nvSpPr>
        <p:spPr>
          <a:xfrm rot="-2410439">
            <a:off x="9886427" y="3630958"/>
            <a:ext cx="890080" cy="878171"/>
          </a:xfrm>
          <a:prstGeom prst="teardrop">
            <a:avLst>
              <a:gd name="adj" fmla="val 120270"/>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8;g105de851017_0_135"/>
          <p:cNvSpPr/>
          <p:nvPr/>
        </p:nvSpPr>
        <p:spPr>
          <a:xfrm rot="-3352784">
            <a:off x="10054400" y="3907485"/>
            <a:ext cx="554078" cy="629881"/>
          </a:xfrm>
          <a:prstGeom prst="teardrop">
            <a:avLst>
              <a:gd name="adj" fmla="val 100000"/>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g105de851017_0_135"/>
          <p:cNvSpPr txBox="1">
            <a:spLocks noGrp="1"/>
          </p:cNvSpPr>
          <p:nvPr>
            <p:ph type="body" idx="4294967295"/>
          </p:nvPr>
        </p:nvSpPr>
        <p:spPr>
          <a:xfrm>
            <a:off x="9569246" y="4695332"/>
            <a:ext cx="1463700" cy="5415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400"/>
              </a:spcBef>
              <a:spcAft>
                <a:spcPts val="0"/>
              </a:spcAft>
              <a:buNone/>
            </a:pPr>
            <a:r>
              <a:rPr lang="de-DE">
                <a:solidFill>
                  <a:srgbClr val="565656"/>
                </a:solidFill>
              </a:rPr>
              <a:t>Campfire example</a:t>
            </a:r>
            <a:endParaRPr>
              <a:solidFill>
                <a:srgbClr val="565656"/>
              </a:solidFill>
            </a:endParaRPr>
          </a:p>
        </p:txBody>
      </p:sp>
    </p:spTree>
    <p:extLst>
      <p:ext uri="{BB962C8B-B14F-4D97-AF65-F5344CB8AC3E}">
        <p14:creationId xmlns:p14="http://schemas.microsoft.com/office/powerpoint/2010/main" val="353157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fade">
                                      <p:cBhvr>
                                        <p:cTn id="15" dur="500"/>
                                        <p:tgtEl>
                                          <p:spTgt spid="4">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8" end="8"/>
                                            </p:txEl>
                                          </p:spTgt>
                                        </p:tgtEl>
                                        <p:attrNameLst>
                                          <p:attrName>style.visibility</p:attrName>
                                        </p:attrNameLst>
                                      </p:cBhvr>
                                      <p:to>
                                        <p:strVal val="visible"/>
                                      </p:to>
                                    </p:set>
                                    <p:animEffect transition="in" filter="fade">
                                      <p:cBhvr>
                                        <p:cTn id="18" dur="500"/>
                                        <p:tgtEl>
                                          <p:spTgt spid="4">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fade">
                                      <p:cBhvr>
                                        <p:cTn id="39" dur="500"/>
                                        <p:tgtEl>
                                          <p:spTgt spid="4">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xEl>
                                              <p:pRg st="0" end="0"/>
                                            </p:txEl>
                                          </p:spTgt>
                                        </p:tgtEl>
                                        <p:attrNameLst>
                                          <p:attrName>style.visibility</p:attrName>
                                        </p:attrNameLst>
                                      </p:cBhvr>
                                      <p:to>
                                        <p:strVal val="visible"/>
                                      </p:to>
                                    </p:set>
                                    <p:animEffect transition="in" filter="fade">
                                      <p:cBhvr>
                                        <p:cTn id="5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27"/>
          </p:nvPr>
        </p:nvPicPr>
        <p:blipFill>
          <a:blip r:embed="rId2" cstate="hqprint">
            <a:extLst>
              <a:ext uri="{28A0092B-C50C-407E-A947-70E740481C1C}">
                <a14:useLocalDpi xmlns:a14="http://schemas.microsoft.com/office/drawing/2010/main" val="0"/>
              </a:ext>
            </a:extLst>
          </a:blip>
          <a:srcRect t="7250" b="7250"/>
          <a:stretch>
            <a:fillRect/>
          </a:stretch>
        </p:blipFill>
        <p:spPr/>
      </p:pic>
      <p:sp>
        <p:nvSpPr>
          <p:cNvPr id="11" name="Text Placeholder 10"/>
          <p:cNvSpPr>
            <a:spLocks noGrp="1"/>
          </p:cNvSpPr>
          <p:nvPr>
            <p:ph type="body" sz="quarter" idx="16"/>
          </p:nvPr>
        </p:nvSpPr>
        <p:spPr/>
        <p:txBody>
          <a:bodyPr/>
          <a:lstStyle/>
          <a:p>
            <a:r>
              <a:rPr lang="en-US" dirty="0"/>
              <a:t>Photo by </a:t>
            </a:r>
            <a:r>
              <a:rPr lang="en-US" dirty="0" err="1" smtClean="0">
                <a:hlinkClick r:id="rId3"/>
              </a:rPr>
              <a:t>Akram</a:t>
            </a:r>
            <a:r>
              <a:rPr lang="en-US" dirty="0" smtClean="0">
                <a:hlinkClick r:id="rId3"/>
              </a:rPr>
              <a:t> </a:t>
            </a:r>
            <a:r>
              <a:rPr lang="en-US" dirty="0" err="1" smtClean="0">
                <a:hlinkClick r:id="rId3"/>
              </a:rPr>
              <a:t>Huseyn</a:t>
            </a:r>
            <a:r>
              <a:rPr lang="en-US" dirty="0" smtClean="0">
                <a:hlinkClick r:id="rId3"/>
              </a:rPr>
              <a:t> </a:t>
            </a:r>
            <a:r>
              <a:rPr lang="en-US" dirty="0" smtClean="0"/>
              <a:t>on </a:t>
            </a:r>
            <a:r>
              <a:rPr lang="en-US" dirty="0"/>
              <a:t>Unsplash</a:t>
            </a:r>
            <a:r>
              <a:rPr lang="nb-NO" dirty="0"/>
              <a:t> </a:t>
            </a:r>
            <a:endParaRPr lang="en-US" dirty="0"/>
          </a:p>
          <a:p>
            <a:endParaRPr lang="en-US" dirty="0"/>
          </a:p>
        </p:txBody>
      </p:sp>
      <p:sp>
        <p:nvSpPr>
          <p:cNvPr id="9" name="Title 8"/>
          <p:cNvSpPr>
            <a:spLocks noGrp="1"/>
          </p:cNvSpPr>
          <p:nvPr>
            <p:ph type="title"/>
          </p:nvPr>
        </p:nvSpPr>
        <p:spPr>
          <a:xfrm>
            <a:off x="380168" y="161944"/>
            <a:ext cx="6482748" cy="754068"/>
          </a:xfrm>
        </p:spPr>
        <p:txBody>
          <a:bodyPr/>
          <a:lstStyle/>
          <a:p>
            <a:r>
              <a:rPr lang="en-US" dirty="0"/>
              <a:t>Introduction to Causal Inference</a:t>
            </a:r>
          </a:p>
        </p:txBody>
      </p:sp>
      <p:sp>
        <p:nvSpPr>
          <p:cNvPr id="10" name="Subtitle 9"/>
          <p:cNvSpPr>
            <a:spLocks noGrp="1"/>
          </p:cNvSpPr>
          <p:nvPr>
            <p:ph type="subTitle" idx="13"/>
          </p:nvPr>
        </p:nvSpPr>
        <p:spPr>
          <a:xfrm>
            <a:off x="380167" y="1101759"/>
            <a:ext cx="5715831" cy="416536"/>
          </a:xfrm>
        </p:spPr>
        <p:txBody>
          <a:bodyPr/>
          <a:lstStyle/>
          <a:p>
            <a:pPr algn="ctr"/>
            <a:r>
              <a:rPr lang="en-US" sz="2400" i="1" dirty="0"/>
              <a:t>What is an experiment?</a:t>
            </a:r>
          </a:p>
          <a:p>
            <a:endParaRPr lang="en-US" dirty="0"/>
          </a:p>
        </p:txBody>
      </p:sp>
      <mc:AlternateContent xmlns:mc="http://schemas.openxmlformats.org/markup-compatibility/2006" xmlns:a14="http://schemas.microsoft.com/office/drawing/2010/main">
        <mc:Choice Requires="a14">
          <p:sp>
            <p:nvSpPr>
              <p:cNvPr id="13" name="Content Placeholder 12"/>
              <p:cNvSpPr>
                <a:spLocks noGrp="1"/>
              </p:cNvSpPr>
              <p:nvPr>
                <p:ph sz="half" idx="29"/>
              </p:nvPr>
            </p:nvSpPr>
            <p:spPr/>
            <p:txBody>
              <a:bodyPr/>
              <a:lstStyle/>
              <a:p>
                <a:pPr>
                  <a:spcBef>
                    <a:spcPts val="600"/>
                  </a:spcBef>
                </a:pPr>
                <a:r>
                  <a:rPr lang="en-US" dirty="0"/>
                  <a:t>Deliberate variations of something, </a:t>
                </a:r>
                <a14:m>
                  <m:oMath xmlns:m="http://schemas.openxmlformats.org/officeDocument/2006/math">
                    <m:r>
                      <a:rPr lang="en-US" i="1">
                        <a:latin typeface="Cambria Math" panose="02040503050406030204" pitchFamily="18" charset="0"/>
                      </a:rPr>
                      <m:t>𝐷</m:t>
                    </m:r>
                  </m:oMath>
                </a14:m>
                <a:r>
                  <a:rPr lang="en-US" dirty="0"/>
                  <a:t>, so as to discover what happens (</a:t>
                </a:r>
                <a:r>
                  <a:rPr lang="en-US" i="1" dirty="0"/>
                  <a:t>causal effect</a:t>
                </a:r>
                <a:r>
                  <a:rPr lang="en-US" dirty="0"/>
                  <a:t>), on something else later, </a:t>
                </a:r>
                <a14:m>
                  <m:oMath xmlns:m="http://schemas.openxmlformats.org/officeDocument/2006/math">
                    <m:r>
                      <a:rPr lang="en-US" i="1">
                        <a:latin typeface="Cambria Math" panose="02040503050406030204" pitchFamily="18" charset="0"/>
                      </a:rPr>
                      <m:t>𝑌</m:t>
                    </m:r>
                  </m:oMath>
                </a14:m>
                <a:r>
                  <a:rPr lang="en-US" dirty="0"/>
                  <a:t>.</a:t>
                </a:r>
              </a:p>
              <a:p>
                <a:pPr>
                  <a:spcBef>
                    <a:spcPts val="600"/>
                  </a:spcBef>
                </a:pPr>
                <a:r>
                  <a:rPr lang="en-US" dirty="0"/>
                  <a:t>Experimentation involve:</a:t>
                </a:r>
              </a:p>
              <a:p>
                <a:pPr marL="914423" lvl="1" indent="-457200">
                  <a:spcBef>
                    <a:spcPts val="600"/>
                  </a:spcBef>
                  <a:buFont typeface="+mj-lt"/>
                  <a:buAutoNum type="arabicPeriod"/>
                </a:pPr>
                <a:r>
                  <a:rPr lang="en-US" sz="2000" dirty="0"/>
                  <a:t>Manipulation of the presumed cause and observation of the outcome afterward</a:t>
                </a:r>
              </a:p>
              <a:p>
                <a:pPr marL="914423" lvl="1" indent="-457200">
                  <a:spcBef>
                    <a:spcPts val="600"/>
                  </a:spcBef>
                  <a:buFont typeface="+mj-lt"/>
                  <a:buAutoNum type="arabicPeriod"/>
                </a:pPr>
                <a:r>
                  <a:rPr lang="en-US" sz="2000" dirty="0"/>
                  <a:t>Observation of whether the variation in the cause is related to variation in the effect</a:t>
                </a:r>
              </a:p>
              <a:p>
                <a:pPr marL="914423" lvl="1" indent="-457200">
                  <a:spcBef>
                    <a:spcPts val="600"/>
                  </a:spcBef>
                  <a:buFont typeface="+mj-lt"/>
                  <a:buAutoNum type="arabicPeriod"/>
                </a:pPr>
                <a:r>
                  <a:rPr lang="en-US" sz="2000" dirty="0"/>
                  <a:t>Use of specialized methods to reduce the plausibility of other explanations for the </a:t>
                </a:r>
                <a:r>
                  <a:rPr lang="en-US" sz="2000" dirty="0" smtClean="0"/>
                  <a:t>effect</a:t>
                </a:r>
                <a:endParaRPr lang="en-US" dirty="0" smtClean="0"/>
              </a:p>
            </p:txBody>
          </p:sp>
        </mc:Choice>
        <mc:Fallback xmlns="">
          <p:sp>
            <p:nvSpPr>
              <p:cNvPr id="13" name="Content Placeholder 12"/>
              <p:cNvSpPr>
                <a:spLocks noGrp="1" noRot="1" noChangeAspect="1" noMove="1" noResize="1" noEditPoints="1" noAdjustHandles="1" noChangeArrowheads="1" noChangeShapeType="1" noTextEdit="1"/>
              </p:cNvSpPr>
              <p:nvPr>
                <p:ph sz="half" idx="29"/>
              </p:nvPr>
            </p:nvSpPr>
            <p:spPr>
              <a:blipFill>
                <a:blip r:embed="rId4"/>
                <a:stretch>
                  <a:fillRect l="-2985" t="-2101" r="-3305"/>
                </a:stretch>
              </a:blipFill>
            </p:spPr>
            <p:txBody>
              <a:bodyPr/>
              <a:lstStyle/>
              <a:p>
                <a:r>
                  <a:rPr lang="en-US">
                    <a:noFill/>
                  </a:rPr>
                  <a:t> </a:t>
                </a:r>
              </a:p>
            </p:txBody>
          </p:sp>
        </mc:Fallback>
      </mc:AlternateContent>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18</a:t>
            </a:fld>
            <a:endParaRPr lang="en-US" dirty="0"/>
          </a:p>
        </p:txBody>
      </p:sp>
      <p:sp>
        <p:nvSpPr>
          <p:cNvPr id="15" name="Cloud Callout 14"/>
          <p:cNvSpPr/>
          <p:nvPr/>
        </p:nvSpPr>
        <p:spPr>
          <a:xfrm>
            <a:off x="4267200" y="5352953"/>
            <a:ext cx="707923" cy="523040"/>
          </a:xfrm>
          <a:prstGeom prst="cloud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16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fade">
                                      <p:cBhvr>
                                        <p:cTn id="18" dur="500"/>
                                        <p:tgtEl>
                                          <p:spTgt spid="1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fade">
                                      <p:cBhvr>
                                        <p:cTn id="21" dur="500"/>
                                        <p:tgtEl>
                                          <p:spTgt spid="1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290">
                                          <p:stCondLst>
                                            <p:cond delay="0"/>
                                          </p:stCondLst>
                                        </p:cTn>
                                        <p:tgtEl>
                                          <p:spTgt spid="15"/>
                                        </p:tgtEl>
                                      </p:cBhvr>
                                    </p:animEffect>
                                    <p:anim calcmode="lin" valueType="num">
                                      <p:cBhvr>
                                        <p:cTn id="27"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8"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9"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30"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31"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32" dur="13">
                                          <p:stCondLst>
                                            <p:cond delay="325"/>
                                          </p:stCondLst>
                                        </p:cTn>
                                        <p:tgtEl>
                                          <p:spTgt spid="15"/>
                                        </p:tgtEl>
                                      </p:cBhvr>
                                      <p:to x="100000" y="60000"/>
                                    </p:animScale>
                                    <p:animScale>
                                      <p:cBhvr>
                                        <p:cTn id="33" dur="83" decel="50000">
                                          <p:stCondLst>
                                            <p:cond delay="338"/>
                                          </p:stCondLst>
                                        </p:cTn>
                                        <p:tgtEl>
                                          <p:spTgt spid="15"/>
                                        </p:tgtEl>
                                      </p:cBhvr>
                                      <p:to x="100000" y="100000"/>
                                    </p:animScale>
                                    <p:animScale>
                                      <p:cBhvr>
                                        <p:cTn id="34" dur="13">
                                          <p:stCondLst>
                                            <p:cond delay="656"/>
                                          </p:stCondLst>
                                        </p:cTn>
                                        <p:tgtEl>
                                          <p:spTgt spid="15"/>
                                        </p:tgtEl>
                                      </p:cBhvr>
                                      <p:to x="100000" y="80000"/>
                                    </p:animScale>
                                    <p:animScale>
                                      <p:cBhvr>
                                        <p:cTn id="35" dur="83" decel="50000">
                                          <p:stCondLst>
                                            <p:cond delay="669"/>
                                          </p:stCondLst>
                                        </p:cTn>
                                        <p:tgtEl>
                                          <p:spTgt spid="15"/>
                                        </p:tgtEl>
                                      </p:cBhvr>
                                      <p:to x="100000" y="100000"/>
                                    </p:animScale>
                                    <p:animScale>
                                      <p:cBhvr>
                                        <p:cTn id="36" dur="13">
                                          <p:stCondLst>
                                            <p:cond delay="821"/>
                                          </p:stCondLst>
                                        </p:cTn>
                                        <p:tgtEl>
                                          <p:spTgt spid="15"/>
                                        </p:tgtEl>
                                      </p:cBhvr>
                                      <p:to x="100000" y="90000"/>
                                    </p:animScale>
                                    <p:animScale>
                                      <p:cBhvr>
                                        <p:cTn id="37" dur="83" decel="50000">
                                          <p:stCondLst>
                                            <p:cond delay="834"/>
                                          </p:stCondLst>
                                        </p:cTn>
                                        <p:tgtEl>
                                          <p:spTgt spid="15"/>
                                        </p:tgtEl>
                                      </p:cBhvr>
                                      <p:to x="100000" y="100000"/>
                                    </p:animScale>
                                    <p:animScale>
                                      <p:cBhvr>
                                        <p:cTn id="38" dur="13">
                                          <p:stCondLst>
                                            <p:cond delay="904"/>
                                          </p:stCondLst>
                                        </p:cTn>
                                        <p:tgtEl>
                                          <p:spTgt spid="15"/>
                                        </p:tgtEl>
                                      </p:cBhvr>
                                      <p:to x="100000" y="95000"/>
                                    </p:animScale>
                                    <p:animScale>
                                      <p:cBhvr>
                                        <p:cTn id="39" dur="83" decel="50000">
                                          <p:stCondLst>
                                            <p:cond delay="917"/>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80168" y="161944"/>
            <a:ext cx="6482748" cy="754068"/>
          </a:xfrm>
        </p:spPr>
        <p:txBody>
          <a:bodyPr/>
          <a:lstStyle/>
          <a:p>
            <a:r>
              <a:rPr lang="en-US" dirty="0"/>
              <a:t>Introduction to Causal Inference</a:t>
            </a:r>
          </a:p>
        </p:txBody>
      </p:sp>
      <p:sp>
        <p:nvSpPr>
          <p:cNvPr id="10" name="Subtitle 9"/>
          <p:cNvSpPr>
            <a:spLocks noGrp="1"/>
          </p:cNvSpPr>
          <p:nvPr>
            <p:ph type="subTitle" idx="13"/>
          </p:nvPr>
        </p:nvSpPr>
        <p:spPr>
          <a:xfrm>
            <a:off x="380167" y="1101759"/>
            <a:ext cx="5715831" cy="416536"/>
          </a:xfrm>
        </p:spPr>
        <p:txBody>
          <a:bodyPr/>
          <a:lstStyle/>
          <a:p>
            <a:pPr algn="ctr"/>
            <a:r>
              <a:rPr lang="en-US" sz="2400" i="1" dirty="0"/>
              <a:t>What is an experiment?</a:t>
            </a:r>
          </a:p>
          <a:p>
            <a:endParaRPr lang="en-US" dirty="0"/>
          </a:p>
        </p:txBody>
      </p:sp>
      <mc:AlternateContent xmlns:mc="http://schemas.openxmlformats.org/markup-compatibility/2006" xmlns:a14="http://schemas.microsoft.com/office/drawing/2010/main">
        <mc:Choice Requires="a14">
          <p:sp>
            <p:nvSpPr>
              <p:cNvPr id="13" name="Content Placeholder 12"/>
              <p:cNvSpPr>
                <a:spLocks noGrp="1"/>
              </p:cNvSpPr>
              <p:nvPr>
                <p:ph sz="half" idx="29"/>
              </p:nvPr>
            </p:nvSpPr>
            <p:spPr/>
            <p:txBody>
              <a:bodyPr/>
              <a:lstStyle/>
              <a:p>
                <a:pPr>
                  <a:spcBef>
                    <a:spcPts val="600"/>
                  </a:spcBef>
                </a:pPr>
                <a:r>
                  <a:rPr lang="en-US" dirty="0"/>
                  <a:t>Deliberate variations of something, </a:t>
                </a:r>
                <a14:m>
                  <m:oMath xmlns:m="http://schemas.openxmlformats.org/officeDocument/2006/math">
                    <m:r>
                      <a:rPr lang="en-US" i="1">
                        <a:latin typeface="Cambria Math" panose="02040503050406030204" pitchFamily="18" charset="0"/>
                      </a:rPr>
                      <m:t>𝐷</m:t>
                    </m:r>
                  </m:oMath>
                </a14:m>
                <a:r>
                  <a:rPr lang="en-US" dirty="0"/>
                  <a:t>, so as to discover what happens (</a:t>
                </a:r>
                <a:r>
                  <a:rPr lang="en-US" i="1" dirty="0"/>
                  <a:t>causal effect</a:t>
                </a:r>
                <a:r>
                  <a:rPr lang="en-US" dirty="0"/>
                  <a:t>), on something else later, </a:t>
                </a:r>
                <a14:m>
                  <m:oMath xmlns:m="http://schemas.openxmlformats.org/officeDocument/2006/math">
                    <m:r>
                      <a:rPr lang="en-US" i="1">
                        <a:latin typeface="Cambria Math" panose="02040503050406030204" pitchFamily="18" charset="0"/>
                      </a:rPr>
                      <m:t>𝑌</m:t>
                    </m:r>
                  </m:oMath>
                </a14:m>
                <a:r>
                  <a:rPr lang="en-US" dirty="0"/>
                  <a:t>.</a:t>
                </a:r>
              </a:p>
              <a:p>
                <a:pPr>
                  <a:spcBef>
                    <a:spcPts val="600"/>
                  </a:spcBef>
                </a:pPr>
                <a:r>
                  <a:rPr lang="en-US" dirty="0"/>
                  <a:t>Experimentation involve:</a:t>
                </a:r>
              </a:p>
              <a:p>
                <a:pPr marL="914423" lvl="1" indent="-457200">
                  <a:spcBef>
                    <a:spcPts val="600"/>
                  </a:spcBef>
                  <a:buFont typeface="+mj-lt"/>
                  <a:buAutoNum type="arabicPeriod"/>
                </a:pPr>
                <a:r>
                  <a:rPr lang="en-US" sz="2000" dirty="0"/>
                  <a:t>Manipulation of the presumed cause and observation of the outcome afterward</a:t>
                </a:r>
              </a:p>
              <a:p>
                <a:pPr marL="914423" lvl="1" indent="-457200">
                  <a:spcBef>
                    <a:spcPts val="600"/>
                  </a:spcBef>
                  <a:buFont typeface="+mj-lt"/>
                  <a:buAutoNum type="arabicPeriod"/>
                </a:pPr>
                <a:r>
                  <a:rPr lang="en-US" sz="2000" dirty="0"/>
                  <a:t>Observation of whether the variation in the cause is related to variation in the effect</a:t>
                </a:r>
              </a:p>
              <a:p>
                <a:pPr marL="914423" lvl="1" indent="-457200">
                  <a:spcBef>
                    <a:spcPts val="600"/>
                  </a:spcBef>
                  <a:buFont typeface="+mj-lt"/>
                  <a:buAutoNum type="arabicPeriod"/>
                </a:pPr>
                <a:r>
                  <a:rPr lang="en-US" sz="2000" dirty="0"/>
                  <a:t>Use of specialized methods to reduce the plausibility of other explanations for the </a:t>
                </a:r>
                <a:r>
                  <a:rPr lang="en-US" sz="2000" dirty="0" smtClean="0"/>
                  <a:t>effect</a:t>
                </a:r>
                <a:endParaRPr lang="en-US" dirty="0" smtClean="0"/>
              </a:p>
            </p:txBody>
          </p:sp>
        </mc:Choice>
        <mc:Fallback xmlns="">
          <p:sp>
            <p:nvSpPr>
              <p:cNvPr id="13" name="Content Placeholder 12"/>
              <p:cNvSpPr>
                <a:spLocks noGrp="1" noRot="1" noChangeAspect="1" noMove="1" noResize="1" noEditPoints="1" noAdjustHandles="1" noChangeArrowheads="1" noChangeShapeType="1" noTextEdit="1"/>
              </p:cNvSpPr>
              <p:nvPr>
                <p:ph sz="half" idx="29"/>
              </p:nvPr>
            </p:nvSpPr>
            <p:spPr>
              <a:blipFill>
                <a:blip r:embed="rId2"/>
                <a:stretch>
                  <a:fillRect l="-2985" t="-2101" r="-3305"/>
                </a:stretch>
              </a:blipFill>
            </p:spPr>
            <p:txBody>
              <a:bodyPr/>
              <a:lstStyle/>
              <a:p>
                <a:r>
                  <a:rPr lang="en-US">
                    <a:noFill/>
                  </a:rPr>
                  <a:t> </a:t>
                </a:r>
              </a:p>
            </p:txBody>
          </p:sp>
        </mc:Fallback>
      </mc:AlternateContent>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19</a:t>
            </a:fld>
            <a:endParaRPr lang="en-US" dirty="0"/>
          </a:p>
        </p:txBody>
      </p:sp>
      <p:sp>
        <p:nvSpPr>
          <p:cNvPr id="12" name="Content Placeholder 12"/>
          <p:cNvSpPr txBox="1">
            <a:spLocks/>
          </p:cNvSpPr>
          <p:nvPr/>
        </p:nvSpPr>
        <p:spPr>
          <a:xfrm>
            <a:off x="6715432" y="1518295"/>
            <a:ext cx="4876493" cy="4200304"/>
          </a:xfrm>
          <a:prstGeom prst="rect">
            <a:avLst/>
          </a:prstGeom>
        </p:spPr>
        <p:txBody>
          <a:bodyPr vert="horz" lIns="0" tIns="0" rIns="0" bIns="0" rtlCol="0" anchor="t">
            <a:noAutofit/>
          </a:bodyPr>
          <a:lstStyle>
            <a:lvl1pPr marL="125438" indent="-125438" algn="l" defTabSz="914446" rtl="0" eaLnBrk="1" latinLnBrk="0" hangingPunct="1">
              <a:lnSpc>
                <a:spcPct val="100000"/>
              </a:lnSpc>
              <a:spcBef>
                <a:spcPts val="115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r>
              <a:rPr lang="en-US" dirty="0" smtClean="0"/>
              <a:t>Causal </a:t>
            </a:r>
            <a:r>
              <a:rPr lang="en-US" dirty="0"/>
              <a:t>relationship (defines the causal effect)</a:t>
            </a:r>
          </a:p>
          <a:p>
            <a:pPr lvl="1">
              <a:spcAft>
                <a:spcPts val="2400"/>
              </a:spcAft>
            </a:pPr>
            <a:r>
              <a:rPr lang="en-US" sz="2000" dirty="0"/>
              <a:t>Requires cause to precede the </a:t>
            </a:r>
            <a:r>
              <a:rPr lang="en-US" sz="2000" dirty="0" smtClean="0"/>
              <a:t>effect</a:t>
            </a:r>
            <a:endParaRPr lang="en-US" sz="2000" dirty="0"/>
          </a:p>
          <a:p>
            <a:pPr lvl="1"/>
            <a:r>
              <a:rPr lang="en-US" sz="2000" dirty="0" smtClean="0"/>
              <a:t>Requires </a:t>
            </a:r>
            <a:r>
              <a:rPr lang="en-US" sz="2000" dirty="0"/>
              <a:t>cause to be related to the effect</a:t>
            </a:r>
          </a:p>
          <a:p>
            <a:pPr lvl="1"/>
            <a:r>
              <a:rPr lang="en-US" sz="2000" dirty="0"/>
              <a:t>Requires that no plausible alternative explanation (we rarely know </a:t>
            </a:r>
            <a:r>
              <a:rPr lang="en-US" sz="2000" dirty="0">
                <a:sym typeface="Wingdings" panose="05000000000000000000" pitchFamily="2" charset="2"/>
              </a:rPr>
              <a:t> </a:t>
            </a:r>
            <a:r>
              <a:rPr lang="en-US" sz="2000" dirty="0"/>
              <a:t>not deterministic)</a:t>
            </a:r>
          </a:p>
        </p:txBody>
      </p:sp>
      <p:sp>
        <p:nvSpPr>
          <p:cNvPr id="4" name="Right Arrow 3"/>
          <p:cNvSpPr/>
          <p:nvPr/>
        </p:nvSpPr>
        <p:spPr>
          <a:xfrm>
            <a:off x="6095998" y="3439706"/>
            <a:ext cx="914402" cy="1418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ight Arrow 15"/>
          <p:cNvSpPr/>
          <p:nvPr/>
        </p:nvSpPr>
        <p:spPr>
          <a:xfrm>
            <a:off x="6120578" y="4104968"/>
            <a:ext cx="914402" cy="1418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ight Arrow 16"/>
          <p:cNvSpPr/>
          <p:nvPr/>
        </p:nvSpPr>
        <p:spPr>
          <a:xfrm>
            <a:off x="6100912" y="4788792"/>
            <a:ext cx="914402" cy="1418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25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n-US" dirty="0"/>
              <a:t>Photo by </a:t>
            </a:r>
            <a:r>
              <a:rPr lang="en-US" dirty="0">
                <a:hlinkClick r:id="rId3"/>
              </a:rPr>
              <a:t>Taneli Lahtinen </a:t>
            </a:r>
            <a:r>
              <a:rPr lang="en-US" dirty="0"/>
              <a:t>on Unsplash</a:t>
            </a:r>
            <a:r>
              <a:rPr lang="nb-NO" dirty="0"/>
              <a:t> </a:t>
            </a:r>
            <a:endParaRPr lang="en-US" dirty="0"/>
          </a:p>
          <a:p>
            <a:endParaRPr lang="en-US" dirty="0"/>
          </a:p>
        </p:txBody>
      </p:sp>
      <p:sp>
        <p:nvSpPr>
          <p:cNvPr id="4" name="Title 3"/>
          <p:cNvSpPr>
            <a:spLocks noGrp="1"/>
          </p:cNvSpPr>
          <p:nvPr>
            <p:ph type="title"/>
          </p:nvPr>
        </p:nvSpPr>
        <p:spPr/>
        <p:txBody>
          <a:bodyPr/>
          <a:lstStyle/>
          <a:p>
            <a:r>
              <a:rPr lang="en-US" dirty="0" smtClean="0"/>
              <a:t>Roadmap</a:t>
            </a:r>
            <a:endParaRPr lang="en-US" dirty="0"/>
          </a:p>
        </p:txBody>
      </p:sp>
      <p:sp>
        <p:nvSpPr>
          <p:cNvPr id="6" name="Content Placeholder 5"/>
          <p:cNvSpPr>
            <a:spLocks noGrp="1"/>
          </p:cNvSpPr>
          <p:nvPr>
            <p:ph sz="half" idx="29"/>
          </p:nvPr>
        </p:nvSpPr>
        <p:spPr>
          <a:xfrm>
            <a:off x="380169" y="916012"/>
            <a:ext cx="5715831" cy="5142589"/>
          </a:xfrm>
        </p:spPr>
        <p:txBody>
          <a:bodyPr anchor="ctr"/>
          <a:lstStyle/>
          <a:p>
            <a:pPr marL="457200" indent="-457200">
              <a:buFont typeface="+mj-lt"/>
              <a:buAutoNum type="arabicPeriod"/>
            </a:pPr>
            <a:r>
              <a:rPr lang="en-US" dirty="0" smtClean="0"/>
              <a:t>Getting to know each other</a:t>
            </a:r>
            <a:endParaRPr lang="en-US" dirty="0" smtClean="0"/>
          </a:p>
          <a:p>
            <a:pPr marL="457200" indent="-457200">
              <a:buFont typeface="+mj-lt"/>
              <a:buAutoNum type="arabicPeriod"/>
            </a:pPr>
            <a:r>
              <a:rPr lang="en-US" dirty="0" smtClean="0"/>
              <a:t>Workshop aims and goals</a:t>
            </a:r>
          </a:p>
          <a:p>
            <a:pPr marL="457200" indent="-457200">
              <a:buFont typeface="+mj-lt"/>
              <a:buAutoNum type="arabicPeriod"/>
            </a:pPr>
            <a:r>
              <a:rPr lang="en-US" dirty="0" smtClean="0"/>
              <a:t>Formalities</a:t>
            </a:r>
            <a:r>
              <a:rPr lang="nb-NO" dirty="0" smtClean="0"/>
              <a:t> &amp; Schedule</a:t>
            </a:r>
          </a:p>
          <a:p>
            <a:pPr marL="457200" indent="-457200">
              <a:buFont typeface="+mj-lt"/>
              <a:buAutoNum type="arabicPeriod"/>
            </a:pPr>
            <a:r>
              <a:rPr lang="en-US" dirty="0" smtClean="0"/>
              <a:t>Oral Exam requirements</a:t>
            </a:r>
          </a:p>
          <a:p>
            <a:pPr marL="457200" indent="-457200">
              <a:buFont typeface="+mj-lt"/>
              <a:buAutoNum type="arabicPeriod"/>
            </a:pPr>
            <a:r>
              <a:rPr lang="en-US" dirty="0" smtClean="0"/>
              <a:t>Introduction to Causal Inference</a:t>
            </a:r>
          </a:p>
          <a:p>
            <a:pPr marL="1017596" lvl="1" indent="-457200">
              <a:buFont typeface="Wingdings" panose="05000000000000000000" pitchFamily="2" charset="2"/>
              <a:buChar char="ü"/>
            </a:pPr>
            <a:r>
              <a:rPr lang="en-US" sz="2000" dirty="0" smtClean="0"/>
              <a:t>Anatomy of Causal Relationships</a:t>
            </a:r>
          </a:p>
          <a:p>
            <a:pPr marL="1017596" lvl="1" indent="-457200">
              <a:buFont typeface="Wingdings" panose="05000000000000000000" pitchFamily="2" charset="2"/>
              <a:buChar char="ü"/>
            </a:pPr>
            <a:r>
              <a:rPr lang="en-US" sz="2000" dirty="0" smtClean="0"/>
              <a:t>Potential Outcome Framework</a:t>
            </a:r>
          </a:p>
        </p:txBody>
      </p:sp>
      <p:sp>
        <p:nvSpPr>
          <p:cNvPr id="7" name="Footer Placeholder 6"/>
          <p:cNvSpPr>
            <a:spLocks noGrp="1"/>
          </p:cNvSpPr>
          <p:nvPr>
            <p:ph type="ftr" sz="quarter" idx="31"/>
          </p:nvPr>
        </p:nvSpPr>
        <p:spPr/>
        <p:txBody>
          <a:bodyPr/>
          <a:lstStyle/>
          <a:p>
            <a:endParaRPr lang="nb-NO" dirty="0"/>
          </a:p>
        </p:txBody>
      </p:sp>
      <p:sp>
        <p:nvSpPr>
          <p:cNvPr id="8" name="Slide Number Placeholder 7"/>
          <p:cNvSpPr>
            <a:spLocks noGrp="1"/>
          </p:cNvSpPr>
          <p:nvPr>
            <p:ph type="sldNum" sz="quarter" idx="32"/>
          </p:nvPr>
        </p:nvSpPr>
        <p:spPr/>
        <p:txBody>
          <a:bodyPr/>
          <a:lstStyle/>
          <a:p>
            <a:r>
              <a:rPr lang="en-US" smtClean="0"/>
              <a:t>Page </a:t>
            </a:r>
            <a:fld id="{5251F420-7306-4E7C-A79E-F31A38F7D392}" type="slidenum">
              <a:rPr lang="en-US" smtClean="0"/>
              <a:pPr/>
              <a:t>2</a:t>
            </a:fld>
            <a:endParaRPr lang="en-US" dirty="0"/>
          </a:p>
        </p:txBody>
      </p:sp>
      <p:pic>
        <p:nvPicPr>
          <p:cNvPr id="9" name="Picture Placeholder 14"/>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280" r="1280"/>
          <a:stretch>
            <a:fillRect/>
          </a:stretch>
        </p:blipFill>
        <p:spPr/>
      </p:pic>
    </p:spTree>
    <p:extLst>
      <p:ext uri="{BB962C8B-B14F-4D97-AF65-F5344CB8AC3E}">
        <p14:creationId xmlns:p14="http://schemas.microsoft.com/office/powerpoint/2010/main" val="2349440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Rubin’s Potential Outcome Framework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31"/>
              </p:nvPr>
            </p:nvSpPr>
            <p:spPr/>
            <p:txBody>
              <a:bodyPr/>
              <a:lstStyle/>
              <a:p>
                <a:pPr marL="342900" indent="-342900">
                  <a:buFont typeface="Arial" panose="020B0604020202020204" pitchFamily="34" charset="0"/>
                  <a:buChar char="•"/>
                </a:pPr>
                <a:r>
                  <a:rPr lang="en-US" sz="2400" dirty="0" smtClean="0"/>
                  <a:t>Say we are interested on whether a treatment, </a:t>
                </a:r>
                <a14:m>
                  <m:oMath xmlns:m="http://schemas.openxmlformats.org/officeDocument/2006/math">
                    <m:r>
                      <a:rPr lang="en-US" sz="2400" i="1" smtClean="0">
                        <a:latin typeface="Cambria Math" panose="02040503050406030204" pitchFamily="18" charset="0"/>
                      </a:rPr>
                      <m:t>𝐷</m:t>
                    </m:r>
                    <m:r>
                      <a:rPr lang="en-US" sz="2400" b="0" i="1" smtClean="0">
                        <a:latin typeface="Cambria Math" panose="02040503050406030204" pitchFamily="18" charset="0"/>
                      </a:rPr>
                      <m:t>,</m:t>
                    </m:r>
                  </m:oMath>
                </a14:m>
                <a:r>
                  <a:rPr lang="en-US" sz="2400" dirty="0" smtClean="0"/>
                  <a:t> changes an outcome, </a:t>
                </a:r>
                <a14:m>
                  <m:oMath xmlns:m="http://schemas.openxmlformats.org/officeDocument/2006/math">
                    <m:r>
                      <a:rPr lang="en-US" sz="2400" i="1" smtClean="0">
                        <a:latin typeface="Cambria Math" panose="02040503050406030204" pitchFamily="18" charset="0"/>
                      </a:rPr>
                      <m:t>𝑌</m:t>
                    </m:r>
                  </m:oMath>
                </a14:m>
                <a:r>
                  <a:rPr lang="en-US" sz="2400" dirty="0" smtClean="0"/>
                  <a:t>.</a:t>
                </a:r>
              </a:p>
              <a:p>
                <a:pPr marL="342900" indent="-342900">
                  <a:buFont typeface="Arial" panose="020B0604020202020204" pitchFamily="34" charset="0"/>
                  <a:buChar char="•"/>
                </a:pPr>
                <a14:m>
                  <m:oMath xmlns:m="http://schemas.openxmlformats.org/officeDocument/2006/math">
                    <m:r>
                      <a:rPr lang="en-US" sz="2400" i="1" smtClean="0">
                        <a:latin typeface="Cambria Math" panose="02040503050406030204" pitchFamily="18" charset="0"/>
                      </a:rPr>
                      <m:t>𝐷</m:t>
                    </m:r>
                  </m:oMath>
                </a14:m>
                <a:r>
                  <a:rPr lang="en-US" sz="2400" dirty="0" smtClean="0"/>
                  <a:t> can take two values (before the outcome): </a:t>
                </a:r>
              </a:p>
              <a:p>
                <a:pPr marL="903296" lvl="1" indent="-342900"/>
                <a14:m>
                  <m:oMath xmlns:m="http://schemas.openxmlformats.org/officeDocument/2006/math">
                    <m:r>
                      <a:rPr lang="en-US" sz="2400" i="1" smtClean="0">
                        <a:latin typeface="Cambria Math" panose="02040503050406030204" pitchFamily="18" charset="0"/>
                      </a:rPr>
                      <m:t>𝐷</m:t>
                    </m:r>
                    <m:r>
                      <a:rPr lang="en-US" sz="2400" i="1" smtClean="0">
                        <a:latin typeface="Cambria Math" panose="02040503050406030204" pitchFamily="18" charset="0"/>
                      </a:rPr>
                      <m:t>=0</m:t>
                    </m:r>
                  </m:oMath>
                </a14:m>
                <a:r>
                  <a:rPr lang="en-US" sz="2400" dirty="0" smtClean="0"/>
                  <a:t> (no treatment</a:t>
                </a:r>
                <a:r>
                  <a:rPr lang="en-US" sz="2400" dirty="0"/>
                  <a:t> </a:t>
                </a:r>
                <a:r>
                  <a:rPr lang="en-US" sz="2400" dirty="0" smtClean="0"/>
                  <a:t>/ control / comparison)  </a:t>
                </a:r>
              </a:p>
              <a:p>
                <a:pPr marL="903296" lvl="1" indent="-342900"/>
                <a14:m>
                  <m:oMath xmlns:m="http://schemas.openxmlformats.org/officeDocument/2006/math">
                    <m:r>
                      <a:rPr lang="en-US" sz="2400" i="1" smtClean="0">
                        <a:latin typeface="Cambria Math" panose="02040503050406030204" pitchFamily="18" charset="0"/>
                      </a:rPr>
                      <m:t>𝐷</m:t>
                    </m:r>
                    <m:r>
                      <a:rPr lang="en-US" sz="2400" i="1" smtClean="0">
                        <a:latin typeface="Cambria Math" panose="02040503050406030204" pitchFamily="18" charset="0"/>
                      </a:rPr>
                      <m:t>=1</m:t>
                    </m:r>
                  </m:oMath>
                </a14:m>
                <a:r>
                  <a:rPr lang="en-US" sz="2400" dirty="0" smtClean="0"/>
                  <a:t> (treatment). </a:t>
                </a:r>
              </a:p>
              <a:p>
                <a:pPr marL="342900" indent="-342900">
                  <a:buFont typeface="Arial" panose="020B0604020202020204" pitchFamily="34" charset="0"/>
                  <a:buChar char="•"/>
                </a:pPr>
                <a:r>
                  <a:rPr lang="en-US" sz="2400" dirty="0" smtClean="0"/>
                  <a:t>If there is a causal effect</a:t>
                </a:r>
              </a:p>
              <a:p>
                <a:pPr marL="903296" lvl="1" indent="-342900"/>
                <a14:m>
                  <m:oMath xmlns:m="http://schemas.openxmlformats.org/officeDocument/2006/math">
                    <m:sSub>
                      <m:sSubPr>
                        <m:ctrlPr>
                          <a:rPr lang="en-US" sz="2400" i="1" smtClean="0">
                            <a:latin typeface="Cambria Math" panose="02040503050406030204" pitchFamily="18" charset="0"/>
                          </a:rPr>
                        </m:ctrlPr>
                      </m:sSubPr>
                      <m:e>
                        <m:r>
                          <a:rPr lang="nb-NO" sz="2400" b="0" i="1" smtClean="0">
                            <a:latin typeface="Cambria Math" panose="02040503050406030204" pitchFamily="18" charset="0"/>
                          </a:rPr>
                          <m:t>𝑌</m:t>
                        </m:r>
                      </m:e>
                      <m:sub>
                        <m:r>
                          <a:rPr lang="nb-NO" sz="2400" b="0" i="1" smtClean="0">
                            <a:latin typeface="Cambria Math" panose="02040503050406030204" pitchFamily="18" charset="0"/>
                          </a:rPr>
                          <m:t>𝐷</m:t>
                        </m:r>
                        <m:r>
                          <a:rPr lang="nb-NO" sz="2400" b="0" i="1" smtClean="0">
                            <a:latin typeface="Cambria Math" panose="02040503050406030204" pitchFamily="18" charset="0"/>
                          </a:rPr>
                          <m:t>=0</m:t>
                        </m:r>
                      </m:sub>
                    </m:sSub>
                    <m:r>
                      <a:rPr lang="en-US" sz="240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nb-NO" sz="2400" i="1">
                            <a:latin typeface="Cambria Math" panose="02040503050406030204" pitchFamily="18" charset="0"/>
                          </a:rPr>
                          <m:t>𝑌</m:t>
                        </m:r>
                      </m:e>
                      <m:sub>
                        <m:r>
                          <a:rPr lang="nb-NO" sz="2400" i="1">
                            <a:latin typeface="Cambria Math" panose="02040503050406030204" pitchFamily="18" charset="0"/>
                          </a:rPr>
                          <m:t>𝐷</m:t>
                        </m:r>
                        <m:r>
                          <a:rPr lang="nb-NO" sz="2400" i="1">
                            <a:latin typeface="Cambria Math" panose="02040503050406030204" pitchFamily="18" charset="0"/>
                          </a:rPr>
                          <m:t>=1</m:t>
                        </m:r>
                      </m:sub>
                    </m:sSub>
                  </m:oMath>
                </a14:m>
                <a:endParaRPr lang="nb-NO" sz="2400" dirty="0" smtClean="0"/>
              </a:p>
              <a:p>
                <a:pPr marL="0" indent="0" algn="ctr"/>
                <a:r>
                  <a:rPr lang="en-US" sz="2400" i="1" dirty="0" smtClean="0"/>
                  <a:t>What does that mean?</a:t>
                </a:r>
              </a:p>
              <a:p>
                <a:pPr marL="0" indent="0" algn="ctr"/>
                <a:r>
                  <a:rPr lang="en-US" sz="2400" i="1" dirty="0" smtClean="0"/>
                  <a:t>What is the causal effect?</a:t>
                </a:r>
              </a:p>
            </p:txBody>
          </p:sp>
        </mc:Choice>
        <mc:Fallback xmlns="">
          <p:sp>
            <p:nvSpPr>
              <p:cNvPr id="3" name="Content Placeholder 2"/>
              <p:cNvSpPr>
                <a:spLocks noGrp="1" noRot="1" noChangeAspect="1" noMove="1" noResize="1" noEditPoints="1" noAdjustHandles="1" noChangeArrowheads="1" noChangeShapeType="1" noTextEdit="1"/>
              </p:cNvSpPr>
              <p:nvPr>
                <p:ph sz="quarter" idx="31"/>
              </p:nvPr>
            </p:nvSpPr>
            <p:spPr>
              <a:blipFill>
                <a:blip r:embed="rId3"/>
                <a:stretch>
                  <a:fillRect l="-1493" t="-1938"/>
                </a:stretch>
              </a:blipFill>
            </p:spPr>
            <p:txBody>
              <a:bodyPr/>
              <a:lstStyle/>
              <a:p>
                <a:r>
                  <a:rPr lang="en-US">
                    <a:noFill/>
                  </a:rPr>
                  <a:t> </a:t>
                </a:r>
              </a:p>
            </p:txBody>
          </p:sp>
        </mc:Fallback>
      </mc:AlternateContent>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20</a:t>
            </a:fld>
            <a:endParaRPr lang="en-US" dirty="0"/>
          </a:p>
        </p:txBody>
      </p:sp>
    </p:spTree>
    <p:extLst>
      <p:ext uri="{BB962C8B-B14F-4D97-AF65-F5344CB8AC3E}">
        <p14:creationId xmlns:p14="http://schemas.microsoft.com/office/powerpoint/2010/main" val="45206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06f91ce1b2_0_5"/>
          <p:cNvSpPr/>
          <p:nvPr/>
        </p:nvSpPr>
        <p:spPr>
          <a:xfrm>
            <a:off x="1351267" y="1311817"/>
            <a:ext cx="3733776" cy="2438352"/>
          </a:xfrm>
          <a:prstGeom prst="cloud">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200"/>
          </a:p>
        </p:txBody>
      </p:sp>
      <p:sp>
        <p:nvSpPr>
          <p:cNvPr id="168" name="Google Shape;168;g106f91ce1b2_0_5"/>
          <p:cNvSpPr txBox="1">
            <a:spLocks noGrp="1"/>
          </p:cNvSpPr>
          <p:nvPr>
            <p:ph type="title"/>
          </p:nvPr>
        </p:nvSpPr>
        <p:spPr>
          <a:prstGeom prst="rect">
            <a:avLst/>
          </a:prstGeom>
          <a:noFill/>
          <a:ln>
            <a:noFill/>
          </a:ln>
        </p:spPr>
        <p:txBody>
          <a:bodyPr spcFirstLastPara="1" vert="horz" wrap="square" lIns="121900" tIns="60933" rIns="121900" bIns="60933" rtlCol="0" anchor="ctr" anchorCtr="0">
            <a:normAutofit/>
          </a:bodyPr>
          <a:lstStyle/>
          <a:p>
            <a:r>
              <a:rPr lang="de-DE"/>
              <a:t>Rubin’s potential outcome framework</a:t>
            </a:r>
            <a:endParaRPr/>
          </a:p>
        </p:txBody>
      </p:sp>
      <mc:AlternateContent xmlns:mc="http://schemas.openxmlformats.org/markup-compatibility/2006" xmlns:a14="http://schemas.microsoft.com/office/drawing/2010/main">
        <mc:Choice Requires="a14">
          <p:sp>
            <p:nvSpPr>
              <p:cNvPr id="3" name="Content Placeholder 2"/>
              <p:cNvSpPr>
                <a:spLocks noGrp="1"/>
              </p:cNvSpPr>
              <p:nvPr>
                <p:ph sz="half" idx="30"/>
              </p:nvPr>
            </p:nvSpPr>
            <p:spPr>
              <a:xfrm>
                <a:off x="380169" y="3894185"/>
                <a:ext cx="11431663" cy="2164416"/>
              </a:xfrm>
            </p:spPr>
            <p:txBody>
              <a:bodyPr/>
              <a:lstStyle/>
              <a:p>
                <a:r>
                  <a:rPr lang="en-US" dirty="0" smtClean="0"/>
                  <a:t>The impossible, ideal experiment</a:t>
                </a:r>
              </a:p>
              <a:p>
                <a:pPr lvl="1"/>
                <a:r>
                  <a:rPr lang="en-US" sz="2000" dirty="0" smtClean="0"/>
                  <a:t>In </a:t>
                </a:r>
                <a:r>
                  <a:rPr lang="en-US" sz="2000" dirty="0"/>
                  <a:t>parallel universes where the same individual is once treated and once not treated, nothing differs except the treatment and outcome (ceteris paribus/other things equal)</a:t>
                </a:r>
              </a:p>
              <a:p>
                <a:pPr lvl="1"/>
                <a:r>
                  <a:rPr lang="en-US" sz="2000" dirty="0"/>
                  <a:t>What </a:t>
                </a:r>
                <a:r>
                  <a:rPr lang="en-US" sz="1800" dirty="0"/>
                  <a:t>would</a:t>
                </a:r>
                <a:r>
                  <a:rPr lang="en-US" sz="2000" dirty="0"/>
                  <a:t> have been (potential outcome or counterfactual)?</a:t>
                </a:r>
              </a:p>
              <a:p>
                <a:r>
                  <a:rPr lang="en-US" dirty="0"/>
                  <a:t>Then, the difference </a:t>
                </a:r>
                <a14:m>
                  <m:oMath xmlns:m="http://schemas.openxmlformats.org/officeDocument/2006/math">
                    <m:sSub>
                      <m:sSubPr>
                        <m:ctrlPr>
                          <a:rPr lang="en-US"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𝐷</m:t>
                        </m:r>
                        <m:r>
                          <a:rPr lang="nb-NO" i="1">
                            <a:latin typeface="Cambria Math" panose="02040503050406030204" pitchFamily="18" charset="0"/>
                          </a:rPr>
                          <m:t>=0</m:t>
                        </m:r>
                      </m:sub>
                    </m:sSub>
                    <m:r>
                      <a:rPr lang="nb-NO" b="0" i="1" smtClean="0">
                        <a:latin typeface="Cambria Math" panose="02040503050406030204" pitchFamily="18" charset="0"/>
                      </a:rPr>
                      <m:t>−</m:t>
                    </m:r>
                    <m:sSub>
                      <m:sSubPr>
                        <m:ctrlPr>
                          <a:rPr lang="en-US" i="1">
                            <a:latin typeface="Cambria Math" panose="02040503050406030204" pitchFamily="18" charset="0"/>
                          </a:rPr>
                        </m:ctrlPr>
                      </m:sSubPr>
                      <m:e>
                        <m:r>
                          <a:rPr lang="nb-NO" i="1">
                            <a:latin typeface="Cambria Math" panose="02040503050406030204" pitchFamily="18" charset="0"/>
                          </a:rPr>
                          <m:t>𝑌</m:t>
                        </m:r>
                      </m:e>
                      <m:sub>
                        <m:r>
                          <a:rPr lang="nb-NO" i="1">
                            <a:latin typeface="Cambria Math" panose="02040503050406030204" pitchFamily="18" charset="0"/>
                          </a:rPr>
                          <m:t>𝐷</m:t>
                        </m:r>
                        <m:r>
                          <a:rPr lang="nb-NO" i="1">
                            <a:latin typeface="Cambria Math" panose="02040503050406030204" pitchFamily="18" charset="0"/>
                          </a:rPr>
                          <m:t>=1</m:t>
                        </m:r>
                      </m:sub>
                    </m:sSub>
                  </m:oMath>
                </a14:m>
                <a:r>
                  <a:rPr lang="en-US" dirty="0"/>
                  <a:t> </a:t>
                </a:r>
                <a:r>
                  <a:rPr lang="en-US" dirty="0" smtClean="0"/>
                  <a:t>is the causal </a:t>
                </a:r>
                <a:r>
                  <a:rPr lang="en-US" dirty="0"/>
                  <a:t>effect of </a:t>
                </a:r>
                <a14:m>
                  <m:oMath xmlns:m="http://schemas.openxmlformats.org/officeDocument/2006/math">
                    <m:r>
                      <a:rPr lang="en-US" i="1" dirty="0" smtClean="0">
                        <a:latin typeface="Cambria Math" panose="02040503050406030204" pitchFamily="18" charset="0"/>
                      </a:rPr>
                      <m:t>𝐷</m:t>
                    </m:r>
                  </m:oMath>
                </a14:m>
                <a:r>
                  <a:rPr lang="en-US" dirty="0"/>
                  <a:t> on </a:t>
                </a:r>
                <a14:m>
                  <m:oMath xmlns:m="http://schemas.openxmlformats.org/officeDocument/2006/math">
                    <m:r>
                      <a:rPr lang="en-US" i="1" dirty="0" smtClean="0">
                        <a:latin typeface="Cambria Math" panose="02040503050406030204" pitchFamily="18" charset="0"/>
                      </a:rPr>
                      <m:t>𝑌</m:t>
                    </m:r>
                  </m:oMath>
                </a14:m>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30"/>
              </p:nvPr>
            </p:nvSpPr>
            <p:spPr>
              <a:xfrm>
                <a:off x="380169" y="3894185"/>
                <a:ext cx="11431663" cy="2164416"/>
              </a:xfrm>
              <a:blipFill>
                <a:blip r:embed="rId3"/>
                <a:stretch>
                  <a:fillRect l="-1493" t="-4225"/>
                </a:stretch>
              </a:blipFill>
            </p:spPr>
            <p:txBody>
              <a:bodyPr/>
              <a:lstStyle/>
              <a:p>
                <a:r>
                  <a:rPr lang="en-US">
                    <a:noFill/>
                  </a:rPr>
                  <a:t> </a:t>
                </a:r>
              </a:p>
            </p:txBody>
          </p:sp>
        </mc:Fallback>
      </mc:AlternateContent>
      <p:grpSp>
        <p:nvGrpSpPr>
          <p:cNvPr id="169" name="Google Shape;169;g106f91ce1b2_0_5"/>
          <p:cNvGrpSpPr/>
          <p:nvPr/>
        </p:nvGrpSpPr>
        <p:grpSpPr>
          <a:xfrm>
            <a:off x="2162179" y="1907008"/>
            <a:ext cx="2112000" cy="1248000"/>
            <a:chOff x="2339752" y="1275606"/>
            <a:chExt cx="1584000" cy="936000"/>
          </a:xfrm>
        </p:grpSpPr>
        <p:sp>
          <p:nvSpPr>
            <p:cNvPr id="170" name="Google Shape;170;g106f91ce1b2_0_5"/>
            <p:cNvSpPr/>
            <p:nvPr/>
          </p:nvSpPr>
          <p:spPr>
            <a:xfrm>
              <a:off x="2339752" y="1275606"/>
              <a:ext cx="1584000" cy="936000"/>
            </a:xfrm>
            <a:prstGeom prst="rect">
              <a:avLst/>
            </a:prstGeom>
            <a:noFill/>
            <a:ln>
              <a:noFill/>
            </a:ln>
          </p:spPr>
          <p:txBody>
            <a:bodyPr spcFirstLastPara="1" wrap="square" lIns="121900" tIns="60933" rIns="121900" bIns="60933" anchor="ctr" anchorCtr="0">
              <a:noAutofit/>
            </a:bodyPr>
            <a:lstStyle/>
            <a:p>
              <a:pPr algn="r"/>
              <a:r>
                <a:rPr lang="de-DE" sz="2400">
                  <a:solidFill>
                    <a:srgbClr val="565656"/>
                  </a:solidFill>
                  <a:latin typeface="Arial"/>
                  <a:ea typeface="Arial"/>
                  <a:cs typeface="Arial"/>
                  <a:sym typeface="Arial"/>
                </a:rPr>
                <a:t>with </a:t>
              </a:r>
              <a:r>
                <a:rPr lang="de-DE" sz="2400">
                  <a:solidFill>
                    <a:srgbClr val="565656"/>
                  </a:solidFill>
                </a:rPr>
                <a:t>D</a:t>
              </a:r>
              <a:r>
                <a:rPr lang="de-DE" sz="2400">
                  <a:solidFill>
                    <a:srgbClr val="565656"/>
                  </a:solidFill>
                  <a:latin typeface="Arial"/>
                  <a:ea typeface="Arial"/>
                  <a:cs typeface="Arial"/>
                  <a:sym typeface="Arial"/>
                </a:rPr>
                <a:t>=0</a:t>
              </a:r>
              <a:endParaRPr sz="1200"/>
            </a:p>
            <a:p>
              <a:pPr algn="r"/>
              <a:r>
                <a:rPr lang="de-DE" sz="2400">
                  <a:solidFill>
                    <a:srgbClr val="565656"/>
                  </a:solidFill>
                  <a:latin typeface="Arial"/>
                  <a:ea typeface="Arial"/>
                  <a:cs typeface="Arial"/>
                  <a:sym typeface="Arial"/>
                </a:rPr>
                <a:t>and Y</a:t>
              </a:r>
              <a:r>
                <a:rPr lang="de-DE" sz="2400" baseline="-25000">
                  <a:solidFill>
                    <a:srgbClr val="565656"/>
                  </a:solidFill>
                </a:rPr>
                <a:t>D</a:t>
              </a:r>
              <a:r>
                <a:rPr lang="de-DE" sz="2400" baseline="-25000">
                  <a:solidFill>
                    <a:srgbClr val="565656"/>
                  </a:solidFill>
                  <a:latin typeface="Arial"/>
                  <a:ea typeface="Arial"/>
                  <a:cs typeface="Arial"/>
                  <a:sym typeface="Arial"/>
                </a:rPr>
                <a:t>=0</a:t>
              </a:r>
              <a:endParaRPr sz="2400" baseline="-25000">
                <a:solidFill>
                  <a:srgbClr val="565656"/>
                </a:solidFill>
                <a:latin typeface="Arial"/>
                <a:ea typeface="Arial"/>
                <a:cs typeface="Arial"/>
                <a:sym typeface="Arial"/>
              </a:endParaRPr>
            </a:p>
          </p:txBody>
        </p:sp>
        <p:grpSp>
          <p:nvGrpSpPr>
            <p:cNvPr id="171" name="Google Shape;171;g106f91ce1b2_0_5"/>
            <p:cNvGrpSpPr/>
            <p:nvPr/>
          </p:nvGrpSpPr>
          <p:grpSpPr>
            <a:xfrm>
              <a:off x="2483768" y="1383618"/>
              <a:ext cx="293813" cy="720080"/>
              <a:chOff x="1829915" y="3435846"/>
              <a:chExt cx="293813" cy="720080"/>
            </a:xfrm>
          </p:grpSpPr>
          <p:cxnSp>
            <p:nvCxnSpPr>
              <p:cNvPr id="172" name="Google Shape;172;g106f91ce1b2_0_5"/>
              <p:cNvCxnSpPr/>
              <p:nvPr/>
            </p:nvCxnSpPr>
            <p:spPr>
              <a:xfrm rot="10800000" flipH="1">
                <a:off x="1835696" y="3867926"/>
                <a:ext cx="144000" cy="288000"/>
              </a:xfrm>
              <a:prstGeom prst="straightConnector1">
                <a:avLst/>
              </a:prstGeom>
              <a:noFill/>
              <a:ln w="28575" cap="flat" cmpd="sng">
                <a:solidFill>
                  <a:srgbClr val="97B853"/>
                </a:solidFill>
                <a:prstDash val="solid"/>
                <a:round/>
                <a:headEnd type="none" w="sm" len="sm"/>
                <a:tailEnd type="none" w="sm" len="sm"/>
              </a:ln>
            </p:spPr>
          </p:cxnSp>
          <p:cxnSp>
            <p:nvCxnSpPr>
              <p:cNvPr id="173" name="Google Shape;173;g106f91ce1b2_0_5"/>
              <p:cNvCxnSpPr/>
              <p:nvPr/>
            </p:nvCxnSpPr>
            <p:spPr>
              <a:xfrm rot="10800000">
                <a:off x="1979728" y="3867926"/>
                <a:ext cx="144000" cy="288000"/>
              </a:xfrm>
              <a:prstGeom prst="straightConnector1">
                <a:avLst/>
              </a:prstGeom>
              <a:noFill/>
              <a:ln w="28575" cap="flat" cmpd="sng">
                <a:solidFill>
                  <a:srgbClr val="97B853"/>
                </a:solidFill>
                <a:prstDash val="solid"/>
                <a:round/>
                <a:headEnd type="none" w="sm" len="sm"/>
                <a:tailEnd type="none" w="sm" len="sm"/>
              </a:ln>
            </p:spPr>
          </p:cxnSp>
          <p:cxnSp>
            <p:nvCxnSpPr>
              <p:cNvPr id="174" name="Google Shape;174;g106f91ce1b2_0_5"/>
              <p:cNvCxnSpPr/>
              <p:nvPr/>
            </p:nvCxnSpPr>
            <p:spPr>
              <a:xfrm rot="10800000">
                <a:off x="1979712" y="3579849"/>
                <a:ext cx="0" cy="295800"/>
              </a:xfrm>
              <a:prstGeom prst="straightConnector1">
                <a:avLst/>
              </a:prstGeom>
              <a:noFill/>
              <a:ln w="28575" cap="flat" cmpd="sng">
                <a:solidFill>
                  <a:srgbClr val="97B853"/>
                </a:solidFill>
                <a:prstDash val="solid"/>
                <a:round/>
                <a:headEnd type="none" w="sm" len="sm"/>
                <a:tailEnd type="none" w="sm" len="sm"/>
              </a:ln>
            </p:spPr>
          </p:cxnSp>
          <p:cxnSp>
            <p:nvCxnSpPr>
              <p:cNvPr id="175" name="Google Shape;175;g106f91ce1b2_0_5"/>
              <p:cNvCxnSpPr/>
              <p:nvPr/>
            </p:nvCxnSpPr>
            <p:spPr>
              <a:xfrm rot="10800000" flipH="1">
                <a:off x="1829915" y="3579895"/>
                <a:ext cx="149700" cy="288000"/>
              </a:xfrm>
              <a:prstGeom prst="straightConnector1">
                <a:avLst/>
              </a:prstGeom>
              <a:noFill/>
              <a:ln w="28575" cap="flat" cmpd="sng">
                <a:solidFill>
                  <a:srgbClr val="97B853"/>
                </a:solidFill>
                <a:prstDash val="solid"/>
                <a:round/>
                <a:headEnd type="none" w="sm" len="sm"/>
                <a:tailEnd type="none" w="sm" len="sm"/>
              </a:ln>
            </p:spPr>
          </p:cxnSp>
          <p:cxnSp>
            <p:nvCxnSpPr>
              <p:cNvPr id="176" name="Google Shape;176;g106f91ce1b2_0_5"/>
              <p:cNvCxnSpPr/>
              <p:nvPr/>
            </p:nvCxnSpPr>
            <p:spPr>
              <a:xfrm rot="10800000">
                <a:off x="1979728" y="3579893"/>
                <a:ext cx="144000" cy="288000"/>
              </a:xfrm>
              <a:prstGeom prst="straightConnector1">
                <a:avLst/>
              </a:prstGeom>
              <a:noFill/>
              <a:ln w="28575" cap="flat" cmpd="sng">
                <a:solidFill>
                  <a:srgbClr val="97B853"/>
                </a:solidFill>
                <a:prstDash val="solid"/>
                <a:round/>
                <a:headEnd type="none" w="sm" len="sm"/>
                <a:tailEnd type="none" w="sm" len="sm"/>
              </a:ln>
            </p:spPr>
          </p:cxnSp>
          <p:sp>
            <p:nvSpPr>
              <p:cNvPr id="177" name="Google Shape;177;g106f91ce1b2_0_5"/>
              <p:cNvSpPr/>
              <p:nvPr/>
            </p:nvSpPr>
            <p:spPr>
              <a:xfrm>
                <a:off x="1904813" y="3435846"/>
                <a:ext cx="147000" cy="144000"/>
              </a:xfrm>
              <a:prstGeom prst="ellipse">
                <a:avLst/>
              </a:prstGeom>
              <a:noFill/>
              <a:ln w="25400" cap="flat" cmpd="sng">
                <a:solidFill>
                  <a:srgbClr val="84B818"/>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rgbClr val="FFFFFF"/>
                  </a:solidFill>
                  <a:latin typeface="Calibri"/>
                  <a:ea typeface="Calibri"/>
                  <a:cs typeface="Calibri"/>
                  <a:sym typeface="Calibri"/>
                </a:endParaRPr>
              </a:p>
            </p:txBody>
          </p:sp>
        </p:grpSp>
      </p:grpSp>
      <p:grpSp>
        <p:nvGrpSpPr>
          <p:cNvPr id="178" name="Google Shape;178;g106f91ce1b2_0_5"/>
          <p:cNvGrpSpPr/>
          <p:nvPr/>
        </p:nvGrpSpPr>
        <p:grpSpPr>
          <a:xfrm>
            <a:off x="6841232" y="1907008"/>
            <a:ext cx="2112000" cy="1248000"/>
            <a:chOff x="2339752" y="1275606"/>
            <a:chExt cx="1584000" cy="936000"/>
          </a:xfrm>
        </p:grpSpPr>
        <p:sp>
          <p:nvSpPr>
            <p:cNvPr id="179" name="Google Shape;179;g106f91ce1b2_0_5"/>
            <p:cNvSpPr/>
            <p:nvPr/>
          </p:nvSpPr>
          <p:spPr>
            <a:xfrm>
              <a:off x="2339752" y="1275606"/>
              <a:ext cx="1584000" cy="936000"/>
            </a:xfrm>
            <a:prstGeom prst="rect">
              <a:avLst/>
            </a:prstGeom>
            <a:noFill/>
            <a:ln>
              <a:noFill/>
            </a:ln>
          </p:spPr>
          <p:txBody>
            <a:bodyPr spcFirstLastPara="1" wrap="square" lIns="121900" tIns="60933" rIns="121900" bIns="60933" anchor="ctr" anchorCtr="0">
              <a:noAutofit/>
            </a:bodyPr>
            <a:lstStyle/>
            <a:p>
              <a:pPr algn="r"/>
              <a:r>
                <a:rPr lang="de-DE" sz="2400">
                  <a:solidFill>
                    <a:srgbClr val="565656"/>
                  </a:solidFill>
                  <a:latin typeface="Arial"/>
                  <a:ea typeface="Arial"/>
                  <a:cs typeface="Arial"/>
                  <a:sym typeface="Arial"/>
                </a:rPr>
                <a:t>with </a:t>
              </a:r>
              <a:r>
                <a:rPr lang="de-DE" sz="2400">
                  <a:solidFill>
                    <a:srgbClr val="565656"/>
                  </a:solidFill>
                </a:rPr>
                <a:t>D</a:t>
              </a:r>
              <a:r>
                <a:rPr lang="de-DE" sz="2400">
                  <a:solidFill>
                    <a:srgbClr val="565656"/>
                  </a:solidFill>
                  <a:latin typeface="Arial"/>
                  <a:ea typeface="Arial"/>
                  <a:cs typeface="Arial"/>
                  <a:sym typeface="Arial"/>
                </a:rPr>
                <a:t>=1</a:t>
              </a:r>
              <a:endParaRPr sz="1200"/>
            </a:p>
            <a:p>
              <a:pPr algn="r"/>
              <a:r>
                <a:rPr lang="de-DE" sz="2400">
                  <a:solidFill>
                    <a:srgbClr val="565656"/>
                  </a:solidFill>
                  <a:latin typeface="Arial"/>
                  <a:ea typeface="Arial"/>
                  <a:cs typeface="Arial"/>
                  <a:sym typeface="Arial"/>
                </a:rPr>
                <a:t>and Y</a:t>
              </a:r>
              <a:r>
                <a:rPr lang="de-DE" sz="2400" baseline="-25000">
                  <a:solidFill>
                    <a:srgbClr val="565656"/>
                  </a:solidFill>
                </a:rPr>
                <a:t>D</a:t>
              </a:r>
              <a:r>
                <a:rPr lang="de-DE" sz="2400" baseline="-25000">
                  <a:solidFill>
                    <a:srgbClr val="565656"/>
                  </a:solidFill>
                  <a:latin typeface="Arial"/>
                  <a:ea typeface="Arial"/>
                  <a:cs typeface="Arial"/>
                  <a:sym typeface="Arial"/>
                </a:rPr>
                <a:t>=1</a:t>
              </a:r>
              <a:endParaRPr sz="2400" baseline="-25000">
                <a:solidFill>
                  <a:srgbClr val="565656"/>
                </a:solidFill>
                <a:latin typeface="Arial"/>
                <a:ea typeface="Arial"/>
                <a:cs typeface="Arial"/>
                <a:sym typeface="Arial"/>
              </a:endParaRPr>
            </a:p>
          </p:txBody>
        </p:sp>
        <p:grpSp>
          <p:nvGrpSpPr>
            <p:cNvPr id="180" name="Google Shape;180;g106f91ce1b2_0_5"/>
            <p:cNvGrpSpPr/>
            <p:nvPr/>
          </p:nvGrpSpPr>
          <p:grpSpPr>
            <a:xfrm>
              <a:off x="2483768" y="1383618"/>
              <a:ext cx="293813" cy="720080"/>
              <a:chOff x="1829915" y="3435846"/>
              <a:chExt cx="293813" cy="720080"/>
            </a:xfrm>
          </p:grpSpPr>
          <p:cxnSp>
            <p:nvCxnSpPr>
              <p:cNvPr id="181" name="Google Shape;181;g106f91ce1b2_0_5"/>
              <p:cNvCxnSpPr/>
              <p:nvPr/>
            </p:nvCxnSpPr>
            <p:spPr>
              <a:xfrm rot="10800000" flipH="1">
                <a:off x="1835696" y="3867926"/>
                <a:ext cx="144000" cy="288000"/>
              </a:xfrm>
              <a:prstGeom prst="straightConnector1">
                <a:avLst/>
              </a:prstGeom>
              <a:noFill/>
              <a:ln w="28575" cap="flat" cmpd="sng">
                <a:solidFill>
                  <a:srgbClr val="97B853"/>
                </a:solidFill>
                <a:prstDash val="solid"/>
                <a:round/>
                <a:headEnd type="none" w="sm" len="sm"/>
                <a:tailEnd type="none" w="sm" len="sm"/>
              </a:ln>
            </p:spPr>
          </p:cxnSp>
          <p:cxnSp>
            <p:nvCxnSpPr>
              <p:cNvPr id="182" name="Google Shape;182;g106f91ce1b2_0_5"/>
              <p:cNvCxnSpPr/>
              <p:nvPr/>
            </p:nvCxnSpPr>
            <p:spPr>
              <a:xfrm rot="10800000">
                <a:off x="1979728" y="3867926"/>
                <a:ext cx="144000" cy="288000"/>
              </a:xfrm>
              <a:prstGeom prst="straightConnector1">
                <a:avLst/>
              </a:prstGeom>
              <a:noFill/>
              <a:ln w="28575" cap="flat" cmpd="sng">
                <a:solidFill>
                  <a:srgbClr val="97B853"/>
                </a:solidFill>
                <a:prstDash val="solid"/>
                <a:round/>
                <a:headEnd type="none" w="sm" len="sm"/>
                <a:tailEnd type="none" w="sm" len="sm"/>
              </a:ln>
            </p:spPr>
          </p:cxnSp>
          <p:cxnSp>
            <p:nvCxnSpPr>
              <p:cNvPr id="183" name="Google Shape;183;g106f91ce1b2_0_5"/>
              <p:cNvCxnSpPr/>
              <p:nvPr/>
            </p:nvCxnSpPr>
            <p:spPr>
              <a:xfrm rot="10800000">
                <a:off x="1979712" y="3579849"/>
                <a:ext cx="0" cy="295800"/>
              </a:xfrm>
              <a:prstGeom prst="straightConnector1">
                <a:avLst/>
              </a:prstGeom>
              <a:noFill/>
              <a:ln w="28575" cap="flat" cmpd="sng">
                <a:solidFill>
                  <a:srgbClr val="97B853"/>
                </a:solidFill>
                <a:prstDash val="solid"/>
                <a:round/>
                <a:headEnd type="none" w="sm" len="sm"/>
                <a:tailEnd type="none" w="sm" len="sm"/>
              </a:ln>
            </p:spPr>
          </p:cxnSp>
          <p:cxnSp>
            <p:nvCxnSpPr>
              <p:cNvPr id="184" name="Google Shape;184;g106f91ce1b2_0_5"/>
              <p:cNvCxnSpPr/>
              <p:nvPr/>
            </p:nvCxnSpPr>
            <p:spPr>
              <a:xfrm rot="10800000" flipH="1">
                <a:off x="1829915" y="3579895"/>
                <a:ext cx="149700" cy="288000"/>
              </a:xfrm>
              <a:prstGeom prst="straightConnector1">
                <a:avLst/>
              </a:prstGeom>
              <a:noFill/>
              <a:ln w="28575" cap="flat" cmpd="sng">
                <a:solidFill>
                  <a:srgbClr val="97B853"/>
                </a:solidFill>
                <a:prstDash val="solid"/>
                <a:round/>
                <a:headEnd type="none" w="sm" len="sm"/>
                <a:tailEnd type="none" w="sm" len="sm"/>
              </a:ln>
            </p:spPr>
          </p:cxnSp>
          <p:cxnSp>
            <p:nvCxnSpPr>
              <p:cNvPr id="185" name="Google Shape;185;g106f91ce1b2_0_5"/>
              <p:cNvCxnSpPr/>
              <p:nvPr/>
            </p:nvCxnSpPr>
            <p:spPr>
              <a:xfrm rot="10800000">
                <a:off x="1979728" y="3579893"/>
                <a:ext cx="144000" cy="288000"/>
              </a:xfrm>
              <a:prstGeom prst="straightConnector1">
                <a:avLst/>
              </a:prstGeom>
              <a:noFill/>
              <a:ln w="28575" cap="flat" cmpd="sng">
                <a:solidFill>
                  <a:srgbClr val="97B853"/>
                </a:solidFill>
                <a:prstDash val="solid"/>
                <a:round/>
                <a:headEnd type="none" w="sm" len="sm"/>
                <a:tailEnd type="none" w="sm" len="sm"/>
              </a:ln>
            </p:spPr>
          </p:cxnSp>
          <p:sp>
            <p:nvSpPr>
              <p:cNvPr id="186" name="Google Shape;186;g106f91ce1b2_0_5"/>
              <p:cNvSpPr/>
              <p:nvPr/>
            </p:nvSpPr>
            <p:spPr>
              <a:xfrm>
                <a:off x="1904813" y="3435846"/>
                <a:ext cx="147000" cy="144000"/>
              </a:xfrm>
              <a:prstGeom prst="ellipse">
                <a:avLst/>
              </a:prstGeom>
              <a:noFill/>
              <a:ln w="25400" cap="flat" cmpd="sng">
                <a:solidFill>
                  <a:srgbClr val="84B818"/>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rgbClr val="FFFFFF"/>
                  </a:solidFill>
                  <a:latin typeface="Calibri"/>
                  <a:ea typeface="Calibri"/>
                  <a:cs typeface="Calibri"/>
                  <a:sym typeface="Calibri"/>
                </a:endParaRPr>
              </a:p>
            </p:txBody>
          </p:sp>
        </p:grpSp>
      </p:grpSp>
      <p:sp>
        <p:nvSpPr>
          <p:cNvPr id="187" name="Google Shape;187;g106f91ce1b2_0_5"/>
          <p:cNvSpPr/>
          <p:nvPr/>
        </p:nvSpPr>
        <p:spPr>
          <a:xfrm>
            <a:off x="6030333" y="1311817"/>
            <a:ext cx="3733776" cy="2438352"/>
          </a:xfrm>
          <a:prstGeom prst="cloud">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1200"/>
          </a:p>
        </p:txBody>
      </p:sp>
      <p:sp>
        <p:nvSpPr>
          <p:cNvPr id="189" name="Google Shape;189;g106f91ce1b2_0_5"/>
          <p:cNvSpPr txBox="1"/>
          <p:nvPr/>
        </p:nvSpPr>
        <p:spPr>
          <a:xfrm>
            <a:off x="8192000" y="6227667"/>
            <a:ext cx="4000000" cy="471948"/>
          </a:xfrm>
          <a:prstGeom prst="rect">
            <a:avLst/>
          </a:prstGeom>
          <a:noFill/>
          <a:ln>
            <a:noFill/>
          </a:ln>
        </p:spPr>
        <p:txBody>
          <a:bodyPr spcFirstLastPara="1" wrap="square" lIns="121900" tIns="121900" rIns="121900" bIns="121900" anchor="t" anchorCtr="0">
            <a:spAutoFit/>
          </a:bodyPr>
          <a:lstStyle/>
          <a:p>
            <a:pPr algn="r"/>
            <a:r>
              <a:rPr lang="de-DE" sz="1467">
                <a:solidFill>
                  <a:srgbClr val="565656"/>
                </a:solidFill>
                <a:latin typeface="Verdana"/>
                <a:ea typeface="Verdana"/>
                <a:cs typeface="Verdana"/>
                <a:sym typeface="Verdana"/>
              </a:rPr>
              <a:t>Rubin, 1974</a:t>
            </a:r>
            <a:endParaRPr sz="1467">
              <a:latin typeface="Verdana"/>
              <a:ea typeface="Verdana"/>
              <a:cs typeface="Verdana"/>
              <a:sym typeface="Verdana"/>
            </a:endParaRPr>
          </a:p>
        </p:txBody>
      </p:sp>
    </p:spTree>
    <p:extLst>
      <p:ext uri="{BB962C8B-B14F-4D97-AF65-F5344CB8AC3E}">
        <p14:creationId xmlns:p14="http://schemas.microsoft.com/office/powerpoint/2010/main" val="35879965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06f91ce1b2_0_64"/>
          <p:cNvSpPr txBox="1">
            <a:spLocks noGrp="1"/>
          </p:cNvSpPr>
          <p:nvPr>
            <p:ph type="title"/>
          </p:nvPr>
        </p:nvSpPr>
        <p:spPr>
          <a:prstGeom prst="rect">
            <a:avLst/>
          </a:prstGeom>
          <a:noFill/>
          <a:ln>
            <a:noFill/>
          </a:ln>
        </p:spPr>
        <p:txBody>
          <a:bodyPr spcFirstLastPara="1" vert="horz" wrap="square" lIns="121900" tIns="60933" rIns="121900" bIns="60933" rtlCol="0" anchor="ctr" anchorCtr="0">
            <a:normAutofit/>
          </a:bodyPr>
          <a:lstStyle/>
          <a:p>
            <a:r>
              <a:rPr lang="de-DE" dirty="0" err="1"/>
              <a:t>Rubin’s</a:t>
            </a:r>
            <a:r>
              <a:rPr lang="de-DE" dirty="0"/>
              <a:t> potential </a:t>
            </a:r>
            <a:r>
              <a:rPr lang="de-DE" dirty="0" err="1"/>
              <a:t>outcome</a:t>
            </a:r>
            <a:r>
              <a:rPr lang="de-DE" dirty="0"/>
              <a:t> </a:t>
            </a:r>
            <a:r>
              <a:rPr lang="de-DE" dirty="0" err="1"/>
              <a:t>framework</a:t>
            </a:r>
            <a:endParaRPr dirty="0"/>
          </a:p>
        </p:txBody>
      </p:sp>
      <mc:AlternateContent xmlns:mc="http://schemas.openxmlformats.org/markup-compatibility/2006" xmlns:a14="http://schemas.microsoft.com/office/drawing/2010/main">
        <mc:Choice Requires="a14">
          <p:sp>
            <p:nvSpPr>
              <p:cNvPr id="4" name="Content Placeholder 3"/>
              <p:cNvSpPr>
                <a:spLocks noGrp="1"/>
              </p:cNvSpPr>
              <p:nvPr>
                <p:ph sz="half" idx="31"/>
              </p:nvPr>
            </p:nvSpPr>
            <p:spPr/>
            <p:txBody>
              <a:bodyPr/>
              <a:lstStyle/>
              <a:p>
                <a:r>
                  <a:rPr lang="en-US" dirty="0"/>
                  <a:t>In reality, we need to compare </a:t>
                </a:r>
                <a:r>
                  <a:rPr lang="en-US" dirty="0" smtClean="0"/>
                  <a:t>groups</a:t>
                </a:r>
              </a:p>
              <a:p>
                <a:pPr lvl="1"/>
                <a:r>
                  <a:rPr lang="en-US" sz="2000" dirty="0" smtClean="0"/>
                  <a:t>Difference </a:t>
                </a:r>
                <a:r>
                  <a:rPr lang="en-US" sz="2000" dirty="0"/>
                  <a:t>between treatment and control/comparison group only reflects effect of </a:t>
                </a:r>
                <a14:m>
                  <m:oMath xmlns:m="http://schemas.openxmlformats.org/officeDocument/2006/math">
                    <m:r>
                      <a:rPr lang="en-US" sz="2000" i="1" dirty="0" smtClean="0">
                        <a:latin typeface="Cambria Math" panose="02040503050406030204" pitchFamily="18" charset="0"/>
                      </a:rPr>
                      <m:t>𝐷</m:t>
                    </m:r>
                  </m:oMath>
                </a14:m>
                <a:r>
                  <a:rPr lang="en-US" sz="2000" dirty="0"/>
                  <a:t>, if other things are equal (</a:t>
                </a:r>
                <a:r>
                  <a:rPr lang="en-US" sz="2000" i="1" dirty="0"/>
                  <a:t>ceteris paribus</a:t>
                </a:r>
                <a:r>
                  <a:rPr lang="en-US" sz="2000" dirty="0"/>
                  <a:t>)</a:t>
                </a:r>
              </a:p>
              <a:p>
                <a:pPr lvl="1"/>
                <a:r>
                  <a:rPr lang="en-US" sz="2000" dirty="0"/>
                  <a:t>If selection into groups relates to something that is also relevant for the outcome, difference between groups reflects causal effect and </a:t>
                </a:r>
                <a:r>
                  <a:rPr lang="en-US" sz="2000" i="1" dirty="0"/>
                  <a:t>selection bias</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31"/>
              </p:nvPr>
            </p:nvSpPr>
            <p:spPr>
              <a:blipFill>
                <a:blip r:embed="rId3"/>
                <a:stretch>
                  <a:fillRect l="-3118" t="-2101"/>
                </a:stretch>
              </a:blipFill>
            </p:spPr>
            <p:txBody>
              <a:bodyPr/>
              <a:lstStyle/>
              <a:p>
                <a:r>
                  <a:rPr lang="en-US">
                    <a:noFill/>
                  </a:rPr>
                  <a:t> </a:t>
                </a:r>
              </a:p>
            </p:txBody>
          </p:sp>
        </mc:Fallback>
      </mc:AlternateContent>
      <p:sp>
        <p:nvSpPr>
          <p:cNvPr id="197" name="Google Shape;197;g106f91ce1b2_0_64"/>
          <p:cNvSpPr txBox="1"/>
          <p:nvPr/>
        </p:nvSpPr>
        <p:spPr>
          <a:xfrm>
            <a:off x="8192000" y="6210301"/>
            <a:ext cx="4000000" cy="471948"/>
          </a:xfrm>
          <a:prstGeom prst="rect">
            <a:avLst/>
          </a:prstGeom>
          <a:noFill/>
          <a:ln>
            <a:noFill/>
          </a:ln>
        </p:spPr>
        <p:txBody>
          <a:bodyPr spcFirstLastPara="1" wrap="square" lIns="121900" tIns="121900" rIns="121900" bIns="121900" anchor="t" anchorCtr="0">
            <a:spAutoFit/>
          </a:bodyPr>
          <a:lstStyle/>
          <a:p>
            <a:pPr algn="r"/>
            <a:r>
              <a:rPr lang="de-DE" sz="1467">
                <a:solidFill>
                  <a:srgbClr val="565656"/>
                </a:solidFill>
                <a:latin typeface="Verdana"/>
                <a:ea typeface="Verdana"/>
                <a:cs typeface="Verdana"/>
                <a:sym typeface="Verdana"/>
              </a:rPr>
              <a:t>Rubin, 1974</a:t>
            </a:r>
            <a:endParaRPr sz="1467">
              <a:latin typeface="Verdana"/>
              <a:ea typeface="Verdana"/>
              <a:cs typeface="Verdana"/>
              <a:sym typeface="Verdana"/>
            </a:endParaRPr>
          </a:p>
        </p:txBody>
      </p:sp>
      <p:pic>
        <p:nvPicPr>
          <p:cNvPr id="198" name="Google Shape;198;g106f91ce1b2_0_64"/>
          <p:cNvPicPr preferRelativeResize="0"/>
          <p:nvPr/>
        </p:nvPicPr>
        <p:blipFill>
          <a:blip r:embed="rId4">
            <a:alphaModFix/>
          </a:blip>
          <a:stretch>
            <a:fillRect/>
          </a:stretch>
        </p:blipFill>
        <p:spPr>
          <a:xfrm>
            <a:off x="609600" y="2033801"/>
            <a:ext cx="5695968" cy="3083967"/>
          </a:xfrm>
          <a:prstGeom prst="rect">
            <a:avLst/>
          </a:prstGeom>
          <a:noFill/>
          <a:ln>
            <a:noFill/>
          </a:ln>
        </p:spPr>
      </p:pic>
    </p:spTree>
    <p:extLst>
      <p:ext uri="{BB962C8B-B14F-4D97-AF65-F5344CB8AC3E}">
        <p14:creationId xmlns:p14="http://schemas.microsoft.com/office/powerpoint/2010/main" val="33021259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06f91ce1b2_0_108"/>
          <p:cNvSpPr txBox="1">
            <a:spLocks noGrp="1"/>
          </p:cNvSpPr>
          <p:nvPr>
            <p:ph type="title"/>
          </p:nvPr>
        </p:nvSpPr>
        <p:spPr>
          <a:prstGeom prst="rect">
            <a:avLst/>
          </a:prstGeom>
          <a:noFill/>
          <a:ln>
            <a:noFill/>
          </a:ln>
        </p:spPr>
        <p:txBody>
          <a:bodyPr spcFirstLastPara="1" vert="horz" wrap="square" lIns="121900" tIns="60933" rIns="121900" bIns="60933" rtlCol="0" anchor="ctr" anchorCtr="0">
            <a:normAutofit/>
          </a:bodyPr>
          <a:lstStyle/>
          <a:p>
            <a:r>
              <a:rPr lang="de-DE"/>
              <a:t>Rubin’s potential outcome framework</a:t>
            </a:r>
            <a:endParaRPr/>
          </a:p>
        </p:txBody>
      </p:sp>
      <p:sp>
        <p:nvSpPr>
          <p:cNvPr id="217" name="Google Shape;217;g106f91ce1b2_0_108"/>
          <p:cNvSpPr txBox="1">
            <a:spLocks noGrp="1"/>
          </p:cNvSpPr>
          <p:nvPr>
            <p:ph type="body" idx="4294967295"/>
          </p:nvPr>
        </p:nvSpPr>
        <p:spPr>
          <a:xfrm>
            <a:off x="6915150" y="4983163"/>
            <a:ext cx="5276850" cy="1143000"/>
          </a:xfrm>
          <a:prstGeom prst="rect">
            <a:avLst/>
          </a:prstGeom>
          <a:noFill/>
          <a:ln>
            <a:noFill/>
          </a:ln>
        </p:spPr>
        <p:txBody>
          <a:bodyPr spcFirstLastPara="1" vert="horz" wrap="square" lIns="121900" tIns="60933" rIns="121900" bIns="60933" rtlCol="0" anchor="t" anchorCtr="0">
            <a:noAutofit/>
          </a:bodyPr>
          <a:lstStyle/>
          <a:p>
            <a:pPr marL="0" indent="0">
              <a:lnSpc>
                <a:spcPct val="115000"/>
              </a:lnSpc>
              <a:spcBef>
                <a:spcPts val="533"/>
              </a:spcBef>
              <a:buNone/>
            </a:pPr>
            <a:r>
              <a:rPr lang="en-US" dirty="0" smtClean="0"/>
              <a:t>Example</a:t>
            </a:r>
            <a:r>
              <a:rPr lang="de-DE" dirty="0" smtClean="0"/>
              <a:t>:</a:t>
            </a:r>
            <a:endParaRPr dirty="0"/>
          </a:p>
          <a:p>
            <a:pPr marL="0" indent="0">
              <a:lnSpc>
                <a:spcPct val="115000"/>
              </a:lnSpc>
              <a:spcBef>
                <a:spcPts val="533"/>
              </a:spcBef>
              <a:buNone/>
            </a:pPr>
            <a:r>
              <a:rPr lang="en-US" dirty="0" smtClean="0"/>
              <a:t>Negative correlation between private tutoring and mathematics achievement</a:t>
            </a:r>
            <a:endParaRPr lang="en-US" dirty="0"/>
          </a:p>
        </p:txBody>
      </p:sp>
      <p:pic>
        <p:nvPicPr>
          <p:cNvPr id="218" name="Google Shape;218;g106f91ce1b2_0_108"/>
          <p:cNvPicPr preferRelativeResize="0"/>
          <p:nvPr/>
        </p:nvPicPr>
        <p:blipFill>
          <a:blip r:embed="rId3">
            <a:alphaModFix/>
          </a:blip>
          <a:stretch>
            <a:fillRect/>
          </a:stretch>
        </p:blipFill>
        <p:spPr>
          <a:xfrm>
            <a:off x="609600" y="2033801"/>
            <a:ext cx="5695968" cy="3083967"/>
          </a:xfrm>
          <a:prstGeom prst="rect">
            <a:avLst/>
          </a:prstGeom>
          <a:noFill/>
          <a:ln>
            <a:noFill/>
          </a:ln>
        </p:spPr>
      </p:pic>
      <p:pic>
        <p:nvPicPr>
          <p:cNvPr id="219" name="Google Shape;219;g106f91ce1b2_0_108"/>
          <p:cNvPicPr preferRelativeResize="0"/>
          <p:nvPr/>
        </p:nvPicPr>
        <p:blipFill>
          <a:blip r:embed="rId4">
            <a:alphaModFix/>
          </a:blip>
          <a:stretch>
            <a:fillRect/>
          </a:stretch>
        </p:blipFill>
        <p:spPr>
          <a:xfrm>
            <a:off x="6407167" y="3377534"/>
            <a:ext cx="756333" cy="756333"/>
          </a:xfrm>
          <a:prstGeom prst="rect">
            <a:avLst/>
          </a:prstGeom>
          <a:noFill/>
          <a:ln>
            <a:noFill/>
          </a:ln>
        </p:spPr>
      </p:pic>
      <p:pic>
        <p:nvPicPr>
          <p:cNvPr id="220" name="Google Shape;220;g106f91ce1b2_0_108"/>
          <p:cNvPicPr preferRelativeResize="0"/>
          <p:nvPr/>
        </p:nvPicPr>
        <p:blipFill rotWithShape="1">
          <a:blip r:embed="rId5">
            <a:alphaModFix/>
          </a:blip>
          <a:srcRect l="-20206" t="-22631" r="-29471" b="-27046"/>
          <a:stretch/>
        </p:blipFill>
        <p:spPr>
          <a:xfrm>
            <a:off x="6203967" y="2005762"/>
            <a:ext cx="1192133" cy="1371772"/>
          </a:xfrm>
          <a:prstGeom prst="rect">
            <a:avLst/>
          </a:prstGeom>
          <a:noFill/>
          <a:ln>
            <a:noFill/>
          </a:ln>
        </p:spPr>
      </p:pic>
      <p:sp>
        <p:nvSpPr>
          <p:cNvPr id="221" name="Google Shape;221;g106f91ce1b2_0_108"/>
          <p:cNvSpPr txBox="1"/>
          <p:nvPr/>
        </p:nvSpPr>
        <p:spPr>
          <a:xfrm rot="742050">
            <a:off x="8036005" y="2830983"/>
            <a:ext cx="2018849" cy="615513"/>
          </a:xfrm>
          <a:prstGeom prst="rect">
            <a:avLst/>
          </a:prstGeom>
          <a:noFill/>
          <a:ln>
            <a:noFill/>
          </a:ln>
        </p:spPr>
        <p:txBody>
          <a:bodyPr spcFirstLastPara="1" wrap="square" lIns="121900" tIns="121900" rIns="121900" bIns="121900" anchor="t" anchorCtr="0">
            <a:spAutoFit/>
          </a:bodyPr>
          <a:lstStyle/>
          <a:p>
            <a:pPr algn="ctr"/>
            <a:r>
              <a:rPr lang="de-DE" sz="1200" b="1">
                <a:solidFill>
                  <a:srgbClr val="565656"/>
                </a:solidFill>
                <a:latin typeface="Verdana"/>
                <a:ea typeface="Verdana"/>
                <a:cs typeface="Verdana"/>
                <a:sym typeface="Verdana"/>
              </a:rPr>
              <a:t>selection </a:t>
            </a:r>
            <a:endParaRPr sz="1200" b="1">
              <a:solidFill>
                <a:srgbClr val="565656"/>
              </a:solidFill>
              <a:latin typeface="Verdana"/>
              <a:ea typeface="Verdana"/>
              <a:cs typeface="Verdana"/>
              <a:sym typeface="Verdana"/>
            </a:endParaRPr>
          </a:p>
          <a:p>
            <a:pPr algn="ctr"/>
            <a:r>
              <a:rPr lang="de-DE" sz="1200" b="1">
                <a:solidFill>
                  <a:srgbClr val="565656"/>
                </a:solidFill>
                <a:latin typeface="Verdana"/>
                <a:ea typeface="Verdana"/>
                <a:cs typeface="Verdana"/>
                <a:sym typeface="Verdana"/>
              </a:rPr>
              <a:t>bias!</a:t>
            </a:r>
            <a:endParaRPr sz="1200" b="1">
              <a:solidFill>
                <a:srgbClr val="565656"/>
              </a:solidFill>
              <a:latin typeface="Verdana"/>
              <a:ea typeface="Verdana"/>
              <a:cs typeface="Verdana"/>
              <a:sym typeface="Verdana"/>
            </a:endParaRPr>
          </a:p>
        </p:txBody>
      </p:sp>
      <p:sp>
        <p:nvSpPr>
          <p:cNvPr id="222" name="Google Shape;222;g106f91ce1b2_0_108"/>
          <p:cNvSpPr/>
          <p:nvPr/>
        </p:nvSpPr>
        <p:spPr>
          <a:xfrm rot="708933">
            <a:off x="7333702" y="2132392"/>
            <a:ext cx="1424093" cy="1809693"/>
          </a:xfrm>
          <a:prstGeom prst="lightningBolt">
            <a:avLst/>
          </a:prstGeom>
          <a:noFill/>
          <a:ln w="76200" cap="flat" cmpd="sng">
            <a:solidFill>
              <a:srgbClr val="565656"/>
            </a:solidFill>
            <a:prstDash val="solid"/>
            <a:round/>
            <a:headEnd type="none" w="sm" len="sm"/>
            <a:tailEnd type="none" w="sm" len="sm"/>
          </a:ln>
        </p:spPr>
        <p:txBody>
          <a:bodyPr spcFirstLastPara="1" wrap="square" lIns="121900" tIns="121900" rIns="121900" bIns="121900" anchor="ctr" anchorCtr="0">
            <a:noAutofit/>
          </a:bodyPr>
          <a:lstStyle/>
          <a:p>
            <a:endParaRPr sz="1200"/>
          </a:p>
        </p:txBody>
      </p:sp>
    </p:spTree>
    <p:extLst>
      <p:ext uri="{BB962C8B-B14F-4D97-AF65-F5344CB8AC3E}">
        <p14:creationId xmlns:p14="http://schemas.microsoft.com/office/powerpoint/2010/main" val="26659189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nb-NO" dirty="0"/>
          </a:p>
        </p:txBody>
      </p:sp>
      <p:sp>
        <p:nvSpPr>
          <p:cNvPr id="3" name="Slide Number Placeholder 2"/>
          <p:cNvSpPr>
            <a:spLocks noGrp="1"/>
          </p:cNvSpPr>
          <p:nvPr>
            <p:ph type="sldNum" sz="quarter" idx="12"/>
          </p:nvPr>
        </p:nvSpPr>
        <p:spPr/>
        <p:txBody>
          <a:bodyPr/>
          <a:lstStyle/>
          <a:p>
            <a:r>
              <a:rPr lang="en-US" smtClean="0"/>
              <a:t>Page </a:t>
            </a:r>
            <a:fld id="{5251F420-7306-4E7C-A79E-F31A38F7D392}" type="slidenum">
              <a:rPr lang="en-US" smtClean="0"/>
              <a:pPr/>
              <a:t>24</a:t>
            </a:fld>
            <a:endParaRPr lang="en-US" dirty="0"/>
          </a:p>
        </p:txBody>
      </p:sp>
      <p:pic>
        <p:nvPicPr>
          <p:cNvPr id="4" name="Google Shape;129;g105de851017_0_102"/>
          <p:cNvPicPr preferRelativeResize="0"/>
          <p:nvPr/>
        </p:nvPicPr>
        <p:blipFill>
          <a:blip r:embed="rId3">
            <a:alphaModFix/>
          </a:blip>
          <a:stretch>
            <a:fillRect/>
          </a:stretch>
        </p:blipFill>
        <p:spPr>
          <a:xfrm>
            <a:off x="4767263" y="2062163"/>
            <a:ext cx="2657475" cy="2733675"/>
          </a:xfrm>
          <a:prstGeom prst="rect">
            <a:avLst/>
          </a:prstGeom>
          <a:noFill/>
          <a:ln>
            <a:noFill/>
          </a:ln>
        </p:spPr>
      </p:pic>
    </p:spTree>
    <p:extLst>
      <p:ext uri="{BB962C8B-B14F-4D97-AF65-F5344CB8AC3E}">
        <p14:creationId xmlns:p14="http://schemas.microsoft.com/office/powerpoint/2010/main" val="6678510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06b12f698d_0_7"/>
          <p:cNvSpPr txBox="1">
            <a:spLocks noGrp="1"/>
          </p:cNvSpPr>
          <p:nvPr>
            <p:ph type="title"/>
          </p:nvPr>
        </p:nvSpPr>
        <p:spPr>
          <a:prstGeom prst="rect">
            <a:avLst/>
          </a:prstGeom>
          <a:noFill/>
          <a:ln>
            <a:noFill/>
          </a:ln>
        </p:spPr>
        <p:txBody>
          <a:bodyPr spcFirstLastPara="1" vert="horz" wrap="square" lIns="121900" tIns="60933" rIns="121900" bIns="60933" rtlCol="0" anchor="ctr" anchorCtr="0">
            <a:normAutofit/>
          </a:bodyPr>
          <a:lstStyle/>
          <a:p>
            <a:r>
              <a:rPr lang="de-DE" dirty="0" err="1"/>
              <a:t>Correlation</a:t>
            </a:r>
            <a:r>
              <a:rPr lang="de-DE" dirty="0"/>
              <a:t> </a:t>
            </a:r>
            <a:r>
              <a:rPr lang="de-DE" sz="3200" dirty="0">
                <a:solidFill>
                  <a:srgbClr val="ED1C24"/>
                </a:solidFill>
              </a:rPr>
              <a:t>≠ </a:t>
            </a:r>
            <a:r>
              <a:rPr lang="de-DE" dirty="0" err="1"/>
              <a:t>Causation</a:t>
            </a:r>
            <a:r>
              <a:rPr lang="de-DE" dirty="0"/>
              <a:t> </a:t>
            </a:r>
            <a:r>
              <a:rPr lang="de-DE" dirty="0">
                <a:solidFill>
                  <a:srgbClr val="ED1C24"/>
                </a:solidFill>
              </a:rPr>
              <a:t>(!)</a:t>
            </a:r>
            <a:endParaRPr dirty="0">
              <a:solidFill>
                <a:srgbClr val="ED1C24"/>
              </a:solidFill>
            </a:endParaRPr>
          </a:p>
        </p:txBody>
      </p:sp>
      <p:sp>
        <p:nvSpPr>
          <p:cNvPr id="3" name="Content Placeholder 2"/>
          <p:cNvSpPr>
            <a:spLocks noGrp="1"/>
          </p:cNvSpPr>
          <p:nvPr>
            <p:ph sz="half" idx="30"/>
          </p:nvPr>
        </p:nvSpPr>
        <p:spPr>
          <a:xfrm>
            <a:off x="380169" y="1179744"/>
            <a:ext cx="7345935" cy="4878857"/>
          </a:xfrm>
        </p:spPr>
        <p:txBody>
          <a:bodyPr/>
          <a:lstStyle/>
          <a:p>
            <a:pPr>
              <a:spcBef>
                <a:spcPts val="0"/>
              </a:spcBef>
            </a:pPr>
            <a:r>
              <a:rPr lang="en-US" dirty="0"/>
              <a:t>Why does correlation not prove causation?</a:t>
            </a:r>
          </a:p>
          <a:p>
            <a:pPr lvl="1">
              <a:spcBef>
                <a:spcPts val="0"/>
              </a:spcBef>
            </a:pPr>
            <a:r>
              <a:rPr lang="en-US" sz="2000" dirty="0"/>
              <a:t>maybe we don’t know which variable came first (e.g., </a:t>
            </a:r>
            <a:r>
              <a:rPr lang="en-US" sz="2000" i="1" dirty="0"/>
              <a:t>reverse causation</a:t>
            </a:r>
            <a:r>
              <a:rPr lang="en-US" sz="2000" dirty="0"/>
              <a:t>)</a:t>
            </a:r>
          </a:p>
          <a:p>
            <a:pPr lvl="1">
              <a:spcBef>
                <a:spcPts val="0"/>
              </a:spcBef>
            </a:pPr>
            <a:r>
              <a:rPr lang="en-US" sz="2000" dirty="0"/>
              <a:t>maybe, there is no true association, at all (e.g., </a:t>
            </a:r>
            <a:r>
              <a:rPr lang="en-US" sz="2000" i="1" dirty="0"/>
              <a:t>spurious correlation</a:t>
            </a:r>
            <a:r>
              <a:rPr lang="en-US" sz="2000" dirty="0"/>
              <a:t>)</a:t>
            </a:r>
          </a:p>
          <a:p>
            <a:pPr lvl="1">
              <a:spcBef>
                <a:spcPts val="0"/>
              </a:spcBef>
            </a:pPr>
            <a:r>
              <a:rPr lang="en-US" sz="2000" dirty="0"/>
              <a:t>maybe, there are other explanations (e.g., </a:t>
            </a:r>
            <a:r>
              <a:rPr lang="en-US" sz="2000" i="1" dirty="0"/>
              <a:t>third-variable effect</a:t>
            </a:r>
            <a:r>
              <a:rPr lang="en-US" sz="2000" dirty="0"/>
              <a:t>, </a:t>
            </a:r>
            <a:r>
              <a:rPr lang="en-US" sz="2000" i="1" dirty="0"/>
              <a:t>confounding</a:t>
            </a:r>
            <a:r>
              <a:rPr lang="en-US" sz="2000" dirty="0"/>
              <a:t>, </a:t>
            </a:r>
            <a:r>
              <a:rPr lang="en-US" sz="2000" i="1" dirty="0"/>
              <a:t>selection bias</a:t>
            </a:r>
            <a:r>
              <a:rPr lang="en-US" sz="2000" dirty="0"/>
              <a:t>)</a:t>
            </a:r>
          </a:p>
          <a:p>
            <a:endParaRPr lang="en-US" dirty="0"/>
          </a:p>
        </p:txBody>
      </p:sp>
      <p:sp>
        <p:nvSpPr>
          <p:cNvPr id="254" name="Google Shape;254;g106b12f698d_0_7"/>
          <p:cNvSpPr/>
          <p:nvPr/>
        </p:nvSpPr>
        <p:spPr>
          <a:xfrm>
            <a:off x="7874566" y="2596069"/>
            <a:ext cx="978057" cy="832915"/>
          </a:xfrm>
          <a:prstGeom prst="rect">
            <a:avLst/>
          </a:prstGeom>
          <a:no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r>
              <a:rPr lang="de-DE" sz="2400">
                <a:solidFill>
                  <a:srgbClr val="565656"/>
                </a:solidFill>
              </a:rPr>
              <a:t>D</a:t>
            </a:r>
            <a:endParaRPr sz="1200"/>
          </a:p>
        </p:txBody>
      </p:sp>
      <p:sp>
        <p:nvSpPr>
          <p:cNvPr id="255" name="Google Shape;255;g106b12f698d_0_7"/>
          <p:cNvSpPr/>
          <p:nvPr/>
        </p:nvSpPr>
        <p:spPr>
          <a:xfrm>
            <a:off x="9041149" y="2852379"/>
            <a:ext cx="902822" cy="320352"/>
          </a:xfrm>
          <a:prstGeom prst="rightArrow">
            <a:avLst>
              <a:gd name="adj1" fmla="val 50000"/>
              <a:gd name="adj2" fmla="val 50000"/>
            </a:avLst>
          </a:prstGeom>
          <a:no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rgbClr val="FFFFFF"/>
              </a:solidFill>
              <a:latin typeface="Calibri"/>
              <a:ea typeface="Calibri"/>
              <a:cs typeface="Calibri"/>
              <a:sym typeface="Calibri"/>
            </a:endParaRPr>
          </a:p>
        </p:txBody>
      </p:sp>
      <p:sp>
        <p:nvSpPr>
          <p:cNvPr id="256" name="Google Shape;256;g106b12f698d_0_7"/>
          <p:cNvSpPr/>
          <p:nvPr/>
        </p:nvSpPr>
        <p:spPr>
          <a:xfrm>
            <a:off x="10132598" y="2596069"/>
            <a:ext cx="978057" cy="832915"/>
          </a:xfrm>
          <a:prstGeom prst="rect">
            <a:avLst/>
          </a:prstGeom>
          <a:no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r>
              <a:rPr lang="de-DE" sz="2400">
                <a:solidFill>
                  <a:srgbClr val="565656"/>
                </a:solidFill>
                <a:latin typeface="Arial"/>
                <a:ea typeface="Arial"/>
                <a:cs typeface="Arial"/>
                <a:sym typeface="Arial"/>
              </a:rPr>
              <a:t>Y</a:t>
            </a:r>
            <a:endParaRPr sz="1200"/>
          </a:p>
        </p:txBody>
      </p:sp>
      <p:grpSp>
        <p:nvGrpSpPr>
          <p:cNvPr id="257" name="Google Shape;257;g106b12f698d_0_7"/>
          <p:cNvGrpSpPr/>
          <p:nvPr/>
        </p:nvGrpSpPr>
        <p:grpSpPr>
          <a:xfrm>
            <a:off x="7874566" y="3637136"/>
            <a:ext cx="3236089" cy="832915"/>
            <a:chOff x="5004048" y="1275606"/>
            <a:chExt cx="3096934" cy="936000"/>
          </a:xfrm>
        </p:grpSpPr>
        <p:sp>
          <p:nvSpPr>
            <p:cNvPr id="258" name="Google Shape;258;g106b12f698d_0_7"/>
            <p:cNvSpPr/>
            <p:nvPr/>
          </p:nvSpPr>
          <p:spPr>
            <a:xfrm>
              <a:off x="5004048" y="1275606"/>
              <a:ext cx="936000" cy="936000"/>
            </a:xfrm>
            <a:prstGeom prst="rect">
              <a:avLst/>
            </a:prstGeom>
            <a:no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r>
                <a:rPr lang="de-DE" sz="2400">
                  <a:solidFill>
                    <a:srgbClr val="565656"/>
                  </a:solidFill>
                </a:rPr>
                <a:t>D</a:t>
              </a:r>
              <a:endParaRPr sz="1200"/>
            </a:p>
          </p:txBody>
        </p:sp>
        <p:sp>
          <p:nvSpPr>
            <p:cNvPr id="259" name="Google Shape;259;g106b12f698d_0_7"/>
            <p:cNvSpPr/>
            <p:nvPr/>
          </p:nvSpPr>
          <p:spPr>
            <a:xfrm>
              <a:off x="7164982" y="1275606"/>
              <a:ext cx="936000" cy="936000"/>
            </a:xfrm>
            <a:prstGeom prst="rect">
              <a:avLst/>
            </a:prstGeom>
            <a:no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r>
                <a:rPr lang="de-DE" sz="2400">
                  <a:solidFill>
                    <a:srgbClr val="565656"/>
                  </a:solidFill>
                  <a:latin typeface="Arial"/>
                  <a:ea typeface="Arial"/>
                  <a:cs typeface="Arial"/>
                  <a:sym typeface="Arial"/>
                </a:rPr>
                <a:t>Y</a:t>
              </a:r>
              <a:endParaRPr sz="1200"/>
            </a:p>
          </p:txBody>
        </p:sp>
      </p:grpSp>
      <p:sp>
        <p:nvSpPr>
          <p:cNvPr id="261" name="Google Shape;261;g106b12f698d_0_7"/>
          <p:cNvSpPr/>
          <p:nvPr/>
        </p:nvSpPr>
        <p:spPr>
          <a:xfrm>
            <a:off x="7874566" y="4678203"/>
            <a:ext cx="978057" cy="832915"/>
          </a:xfrm>
          <a:prstGeom prst="rect">
            <a:avLst/>
          </a:prstGeom>
          <a:no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r>
              <a:rPr lang="de-DE" sz="2400">
                <a:solidFill>
                  <a:srgbClr val="565656"/>
                </a:solidFill>
              </a:rPr>
              <a:t>D</a:t>
            </a:r>
            <a:endParaRPr sz="1200"/>
          </a:p>
        </p:txBody>
      </p:sp>
      <p:sp>
        <p:nvSpPr>
          <p:cNvPr id="262" name="Google Shape;262;g106b12f698d_0_7"/>
          <p:cNvSpPr/>
          <p:nvPr/>
        </p:nvSpPr>
        <p:spPr>
          <a:xfrm rot="13604568">
            <a:off x="8390978" y="5703339"/>
            <a:ext cx="831724" cy="352256"/>
          </a:xfrm>
          <a:prstGeom prst="rightArrow">
            <a:avLst>
              <a:gd name="adj1" fmla="val 50000"/>
              <a:gd name="adj2" fmla="val 50000"/>
            </a:avLst>
          </a:prstGeom>
          <a:no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rgbClr val="FFFFFF"/>
              </a:solidFill>
              <a:latin typeface="Calibri"/>
              <a:ea typeface="Calibri"/>
              <a:cs typeface="Calibri"/>
              <a:sym typeface="Calibri"/>
            </a:endParaRPr>
          </a:p>
        </p:txBody>
      </p:sp>
      <p:sp>
        <p:nvSpPr>
          <p:cNvPr id="263" name="Google Shape;263;g106b12f698d_0_7"/>
          <p:cNvSpPr/>
          <p:nvPr/>
        </p:nvSpPr>
        <p:spPr>
          <a:xfrm>
            <a:off x="10132598" y="4678203"/>
            <a:ext cx="978057" cy="832915"/>
          </a:xfrm>
          <a:prstGeom prst="rect">
            <a:avLst/>
          </a:prstGeom>
          <a:no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r>
              <a:rPr lang="de-DE" sz="2400">
                <a:solidFill>
                  <a:srgbClr val="565656"/>
                </a:solidFill>
                <a:latin typeface="Arial"/>
                <a:ea typeface="Arial"/>
                <a:cs typeface="Arial"/>
                <a:sym typeface="Arial"/>
              </a:rPr>
              <a:t>Y</a:t>
            </a:r>
            <a:endParaRPr sz="1200"/>
          </a:p>
        </p:txBody>
      </p:sp>
      <p:sp>
        <p:nvSpPr>
          <p:cNvPr id="264" name="Google Shape;264;g106b12f698d_0_7"/>
          <p:cNvSpPr/>
          <p:nvPr/>
        </p:nvSpPr>
        <p:spPr>
          <a:xfrm rot="-2343858">
            <a:off x="9746328" y="5726918"/>
            <a:ext cx="902581" cy="320788"/>
          </a:xfrm>
          <a:prstGeom prst="rightArrow">
            <a:avLst>
              <a:gd name="adj1" fmla="val 50000"/>
              <a:gd name="adj2" fmla="val 50000"/>
            </a:avLst>
          </a:prstGeom>
          <a:no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rgbClr val="FFFFFF"/>
              </a:solidFill>
              <a:latin typeface="Calibri"/>
              <a:ea typeface="Calibri"/>
              <a:cs typeface="Calibri"/>
              <a:sym typeface="Calibri"/>
            </a:endParaRPr>
          </a:p>
        </p:txBody>
      </p:sp>
      <p:sp>
        <p:nvSpPr>
          <p:cNvPr id="265" name="Google Shape;265;g106b12f698d_0_7"/>
          <p:cNvSpPr/>
          <p:nvPr/>
        </p:nvSpPr>
        <p:spPr>
          <a:xfrm>
            <a:off x="9003613" y="5719636"/>
            <a:ext cx="978000" cy="832800"/>
          </a:xfrm>
          <a:prstGeom prst="rect">
            <a:avLst/>
          </a:prstGeom>
          <a:solidFill>
            <a:schemeClr val="lt1"/>
          </a:solid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r>
              <a:rPr lang="de-DE" sz="2400">
                <a:solidFill>
                  <a:srgbClr val="565656"/>
                </a:solidFill>
              </a:rPr>
              <a:t>Z</a:t>
            </a:r>
            <a:endParaRPr sz="1200"/>
          </a:p>
        </p:txBody>
      </p:sp>
      <p:sp>
        <p:nvSpPr>
          <p:cNvPr id="23" name="Google Shape;255;g106b12f698d_0_7"/>
          <p:cNvSpPr/>
          <p:nvPr/>
        </p:nvSpPr>
        <p:spPr>
          <a:xfrm>
            <a:off x="9041149" y="3893417"/>
            <a:ext cx="902822" cy="320352"/>
          </a:xfrm>
          <a:prstGeom prst="rightArrow">
            <a:avLst>
              <a:gd name="adj1" fmla="val 50000"/>
              <a:gd name="adj2" fmla="val 50000"/>
            </a:avLst>
          </a:prstGeom>
          <a:no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rgbClr val="FFFFFF"/>
              </a:solidFill>
              <a:latin typeface="Calibri"/>
              <a:ea typeface="Calibri"/>
              <a:cs typeface="Calibri"/>
              <a:sym typeface="Calibri"/>
            </a:endParaRPr>
          </a:p>
        </p:txBody>
      </p:sp>
      <p:sp>
        <p:nvSpPr>
          <p:cNvPr id="24" name="Google Shape;255;g106b12f698d_0_7"/>
          <p:cNvSpPr/>
          <p:nvPr/>
        </p:nvSpPr>
        <p:spPr>
          <a:xfrm>
            <a:off x="9041149" y="4906897"/>
            <a:ext cx="902822" cy="320352"/>
          </a:xfrm>
          <a:prstGeom prst="rightArrow">
            <a:avLst>
              <a:gd name="adj1" fmla="val 50000"/>
              <a:gd name="adj2" fmla="val 50000"/>
            </a:avLst>
          </a:prstGeom>
          <a:noFill/>
          <a:ln w="25400" cap="flat" cmpd="sng">
            <a:solidFill>
              <a:srgbClr val="7F7F7F"/>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3998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5"/>
                                        </p:tgtEl>
                                        <p:attrNameLst>
                                          <p:attrName>style.visibility</p:attrName>
                                        </p:attrNameLst>
                                      </p:cBhvr>
                                      <p:to>
                                        <p:strVal val="visible"/>
                                      </p:to>
                                    </p:set>
                                    <p:animEffect transition="in" filter="fade">
                                      <p:cBhvr>
                                        <p:cTn id="10" dur="500"/>
                                        <p:tgtEl>
                                          <p:spTgt spid="2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4"/>
                                        </p:tgtEl>
                                        <p:attrNameLst>
                                          <p:attrName>style.visibility</p:attrName>
                                        </p:attrNameLst>
                                      </p:cBhvr>
                                      <p:to>
                                        <p:strVal val="visible"/>
                                      </p:to>
                                    </p:set>
                                    <p:animEffect transition="in" filter="fade">
                                      <p:cBhvr>
                                        <p:cTn id="13" dur="500"/>
                                        <p:tgtEl>
                                          <p:spTgt spid="2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6"/>
                                        </p:tgtEl>
                                        <p:attrNameLst>
                                          <p:attrName>style.visibility</p:attrName>
                                        </p:attrNameLst>
                                      </p:cBhvr>
                                      <p:to>
                                        <p:strVal val="visible"/>
                                      </p:to>
                                    </p:set>
                                    <p:animEffect transition="in" filter="fade">
                                      <p:cBhvr>
                                        <p:cTn id="16" dur="500"/>
                                        <p:tgtEl>
                                          <p:spTgt spid="256"/>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grpId="1" nodeType="clickEffect">
                                  <p:stCondLst>
                                    <p:cond delay="0"/>
                                  </p:stCondLst>
                                  <p:childTnLst>
                                    <p:animRot by="10800000">
                                      <p:cBhvr>
                                        <p:cTn id="20" dur="2000" fill="hold"/>
                                        <p:tgtEl>
                                          <p:spTgt spid="255"/>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57"/>
                                        </p:tgtEl>
                                        <p:attrNameLst>
                                          <p:attrName>style.visibility</p:attrName>
                                        </p:attrNameLst>
                                      </p:cBhvr>
                                      <p:to>
                                        <p:strVal val="visible"/>
                                      </p:to>
                                    </p:set>
                                    <p:animEffect transition="in" filter="fade">
                                      <p:cBhvr>
                                        <p:cTn id="28" dur="500"/>
                                        <p:tgtEl>
                                          <p:spTgt spid="25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fade">
                                      <p:cBhvr>
                                        <p:cTn id="44" dur="500"/>
                                        <p:tgtEl>
                                          <p:spTgt spid="2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3"/>
                                        </p:tgtEl>
                                        <p:attrNameLst>
                                          <p:attrName>style.visibility</p:attrName>
                                        </p:attrNameLst>
                                      </p:cBhvr>
                                      <p:to>
                                        <p:strVal val="visible"/>
                                      </p:to>
                                    </p:set>
                                    <p:animEffect transition="in" filter="fade">
                                      <p:cBhvr>
                                        <p:cTn id="50" dur="500"/>
                                        <p:tgtEl>
                                          <p:spTgt spid="2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4"/>
                                        </p:tgtEl>
                                      </p:cBhvr>
                                    </p:animEffect>
                                    <p:set>
                                      <p:cBhvr>
                                        <p:cTn id="55" dur="1" fill="hold">
                                          <p:stCondLst>
                                            <p:cond delay="499"/>
                                          </p:stCondLst>
                                        </p:cTn>
                                        <p:tgtEl>
                                          <p:spTgt spid="24"/>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262"/>
                                        </p:tgtEl>
                                        <p:attrNameLst>
                                          <p:attrName>style.visibility</p:attrName>
                                        </p:attrNameLst>
                                      </p:cBhvr>
                                      <p:to>
                                        <p:strVal val="visible"/>
                                      </p:to>
                                    </p:set>
                                    <p:animEffect transition="in" filter="fade">
                                      <p:cBhvr>
                                        <p:cTn id="58" dur="500"/>
                                        <p:tgtEl>
                                          <p:spTgt spid="26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5"/>
                                        </p:tgtEl>
                                        <p:attrNameLst>
                                          <p:attrName>style.visibility</p:attrName>
                                        </p:attrNameLst>
                                      </p:cBhvr>
                                      <p:to>
                                        <p:strVal val="visible"/>
                                      </p:to>
                                    </p:set>
                                    <p:animEffect transition="in" filter="fade">
                                      <p:cBhvr>
                                        <p:cTn id="61" dur="500"/>
                                        <p:tgtEl>
                                          <p:spTgt spid="26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4"/>
                                        </p:tgtEl>
                                        <p:attrNameLst>
                                          <p:attrName>style.visibility</p:attrName>
                                        </p:attrNameLst>
                                      </p:cBhvr>
                                      <p:to>
                                        <p:strVal val="visible"/>
                                      </p:to>
                                    </p:set>
                                    <p:animEffect transition="in" filter="fade">
                                      <p:cBhvr>
                                        <p:cTn id="64"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animBg="1"/>
      <p:bldP spid="255" grpId="1" animBg="1"/>
      <p:bldP spid="256" grpId="0" animBg="1"/>
      <p:bldP spid="261" grpId="0" animBg="1"/>
      <p:bldP spid="262" grpId="0" animBg="1"/>
      <p:bldP spid="263" grpId="0" animBg="1"/>
      <p:bldP spid="264" grpId="0" animBg="1"/>
      <p:bldP spid="265" grpId="0" animBg="1"/>
      <p:bldP spid="23" grpId="0" animBg="1"/>
      <p:bldP spid="23" grpId="1" animBg="1"/>
      <p:bldP spid="24" grpId="0" animBg="1"/>
      <p:bldP spid="2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nb-NO" dirty="0" smtClean="0"/>
              <a:t>Summing up</a:t>
            </a:r>
            <a:endParaRPr lang="nb-NO" dirty="0"/>
          </a:p>
        </p:txBody>
      </p:sp>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26</a:t>
            </a:fld>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06831">
            <a:off x="9716720" y="2143229"/>
            <a:ext cx="2951552" cy="257154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982530">
            <a:off x="-442665" y="2143228"/>
            <a:ext cx="2951552" cy="2571540"/>
          </a:xfrm>
          <a:prstGeom prst="rect">
            <a:avLst/>
          </a:prstGeom>
        </p:spPr>
      </p:pic>
      <p:pic>
        <p:nvPicPr>
          <p:cNvPr id="3" name="iPBV3BlV7jk"/>
          <p:cNvPicPr>
            <a:picLocks noGrp="1" noRot="1" noChangeAspect="1"/>
          </p:cNvPicPr>
          <p:nvPr>
            <p:ph sz="quarter" idx="31"/>
            <a:videoFile r:link="rId1"/>
          </p:nvPr>
        </p:nvPicPr>
        <p:blipFill>
          <a:blip r:embed="rId4"/>
          <a:stretch>
            <a:fillRect/>
          </a:stretch>
        </p:blipFill>
        <p:spPr>
          <a:xfrm>
            <a:off x="2522120" y="1418692"/>
            <a:ext cx="7147761" cy="4020616"/>
          </a:xfrm>
          <a:prstGeom prst="rect">
            <a:avLst/>
          </a:prstGeom>
        </p:spPr>
      </p:pic>
    </p:spTree>
    <p:extLst>
      <p:ext uri="{BB962C8B-B14F-4D97-AF65-F5344CB8AC3E}">
        <p14:creationId xmlns:p14="http://schemas.microsoft.com/office/powerpoint/2010/main" val="4181924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 messages</a:t>
            </a:r>
            <a:endParaRPr lang="en-US" dirty="0"/>
          </a:p>
        </p:txBody>
      </p:sp>
      <p:sp>
        <p:nvSpPr>
          <p:cNvPr id="3" name="Content Placeholder 2"/>
          <p:cNvSpPr>
            <a:spLocks noGrp="1"/>
          </p:cNvSpPr>
          <p:nvPr>
            <p:ph sz="quarter" idx="31"/>
          </p:nvPr>
        </p:nvSpPr>
        <p:spPr/>
        <p:txBody>
          <a:bodyPr anchor="ctr"/>
          <a:lstStyle/>
          <a:p>
            <a:pPr marL="285750" indent="-285750">
              <a:buFont typeface="Arial" panose="020B0604020202020204" pitchFamily="34" charset="0"/>
              <a:buChar char="•"/>
            </a:pPr>
            <a:r>
              <a:rPr lang="en-US" sz="2400" dirty="0" smtClean="0"/>
              <a:t>Causal Inference is possible if</a:t>
            </a:r>
          </a:p>
          <a:p>
            <a:pPr marL="903296" lvl="1" indent="-342900">
              <a:buFont typeface="Wingdings" panose="05000000000000000000" pitchFamily="2" charset="2"/>
              <a:buChar char="ü"/>
            </a:pPr>
            <a:r>
              <a:rPr lang="en-US" sz="2000" dirty="0" smtClean="0">
                <a:solidFill>
                  <a:schemeClr val="tx1"/>
                </a:solidFill>
              </a:rPr>
              <a:t>Plausible causal mechanism</a:t>
            </a:r>
          </a:p>
          <a:p>
            <a:pPr marL="903296" lvl="1" indent="-342900">
              <a:buFont typeface="Wingdings" panose="05000000000000000000" pitchFamily="2" charset="2"/>
              <a:buChar char="ü"/>
            </a:pPr>
            <a:r>
              <a:rPr lang="en-US" sz="2000" dirty="0" smtClean="0"/>
              <a:t>Treatment before outcome</a:t>
            </a:r>
          </a:p>
          <a:p>
            <a:pPr marL="903296" lvl="1" indent="-342900">
              <a:buFont typeface="Wingdings" panose="05000000000000000000" pitchFamily="2" charset="2"/>
              <a:buChar char="ü"/>
            </a:pPr>
            <a:r>
              <a:rPr lang="en-US" sz="2000" dirty="0" smtClean="0">
                <a:solidFill>
                  <a:schemeClr val="tx1"/>
                </a:solidFill>
              </a:rPr>
              <a:t>Comparison with counterfactual</a:t>
            </a:r>
          </a:p>
          <a:p>
            <a:pPr marL="903296" lvl="1" indent="-342900">
              <a:buFont typeface="Wingdings" panose="05000000000000000000" pitchFamily="2" charset="2"/>
              <a:buChar char="ü"/>
            </a:pPr>
            <a:r>
              <a:rPr lang="en-US" sz="2000" dirty="0" smtClean="0"/>
              <a:t>Ceteris paribus</a:t>
            </a:r>
            <a:endParaRPr lang="en-US" sz="2000" dirty="0" smtClean="0">
              <a:solidFill>
                <a:schemeClr val="tx1"/>
              </a:solidFill>
            </a:endParaRPr>
          </a:p>
          <a:p>
            <a:pPr marL="285750" indent="-285750">
              <a:buFont typeface="Arial" panose="020B0604020202020204" pitchFamily="34" charset="0"/>
              <a:buChar char="•"/>
            </a:pPr>
            <a:r>
              <a:rPr lang="en-US" sz="2400" dirty="0" smtClean="0"/>
              <a:t>Very good counterfactuals and ceteris paribus are difficult to establish</a:t>
            </a:r>
          </a:p>
          <a:p>
            <a:pPr marL="285750" indent="-285750">
              <a:buFont typeface="Arial" panose="020B0604020202020204" pitchFamily="34" charset="0"/>
              <a:buChar char="•"/>
            </a:pPr>
            <a:r>
              <a:rPr lang="en-US" sz="2400" dirty="0" smtClean="0"/>
              <a:t>Multiple issues prohibit causal inferences, for example</a:t>
            </a:r>
            <a:r>
              <a:rPr lang="nb-NO" sz="2400" dirty="0" smtClean="0"/>
              <a:t>:</a:t>
            </a:r>
          </a:p>
          <a:p>
            <a:pPr marL="903296" lvl="1" indent="-342900">
              <a:buFont typeface="Wingdings" panose="05000000000000000000" pitchFamily="2" charset="2"/>
              <a:buChar char="ü"/>
            </a:pPr>
            <a:r>
              <a:rPr lang="en-US" sz="2000" dirty="0" smtClean="0"/>
              <a:t>Selection bias</a:t>
            </a:r>
          </a:p>
          <a:p>
            <a:pPr marL="903296" lvl="1" indent="-342900">
              <a:buFont typeface="Wingdings" panose="05000000000000000000" pitchFamily="2" charset="2"/>
              <a:buChar char="ü"/>
            </a:pPr>
            <a:r>
              <a:rPr lang="en-US" sz="2000" dirty="0" smtClean="0"/>
              <a:t>Reverse causation</a:t>
            </a:r>
          </a:p>
          <a:p>
            <a:pPr marL="903296" lvl="1" indent="-342900">
              <a:buFont typeface="Wingdings" panose="05000000000000000000" pitchFamily="2" charset="2"/>
              <a:buChar char="ü"/>
            </a:pPr>
            <a:r>
              <a:rPr lang="en-US" sz="2000" dirty="0" smtClean="0"/>
              <a:t>Third-variable bias (or confounding effects)</a:t>
            </a:r>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27</a:t>
            </a:fld>
            <a:endParaRPr lang="en-US" dirty="0"/>
          </a:p>
        </p:txBody>
      </p:sp>
    </p:spTree>
    <p:extLst>
      <p:ext uri="{BB962C8B-B14F-4D97-AF65-F5344CB8AC3E}">
        <p14:creationId xmlns:p14="http://schemas.microsoft.com/office/powerpoint/2010/main" val="10551371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Formalities and Schedule</a:t>
            </a:r>
            <a:endParaRPr lang="en-US" dirty="0"/>
          </a:p>
        </p:txBody>
      </p:sp>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28</a:t>
            </a:fld>
            <a:endParaRPr lang="en-US" dirty="0"/>
          </a:p>
        </p:txBody>
      </p:sp>
      <p:graphicFrame>
        <p:nvGraphicFramePr>
          <p:cNvPr id="9" name="Google Shape;74;g105de851017_0_44"/>
          <p:cNvGraphicFramePr/>
          <p:nvPr/>
        </p:nvGraphicFramePr>
        <p:xfrm>
          <a:off x="2056448" y="1340198"/>
          <a:ext cx="8079105" cy="4177604"/>
        </p:xfrm>
        <a:graphic>
          <a:graphicData uri="http://schemas.openxmlformats.org/drawingml/2006/table">
            <a:tbl>
              <a:tblPr>
                <a:noFill/>
              </a:tblPr>
              <a:tblGrid>
                <a:gridCol w="563658">
                  <a:extLst>
                    <a:ext uri="{9D8B030D-6E8A-4147-A177-3AD203B41FA5}">
                      <a16:colId xmlns:a16="http://schemas.microsoft.com/office/drawing/2014/main" val="20000"/>
                    </a:ext>
                  </a:extLst>
                </a:gridCol>
                <a:gridCol w="7515447">
                  <a:extLst>
                    <a:ext uri="{9D8B030D-6E8A-4147-A177-3AD203B41FA5}">
                      <a16:colId xmlns:a16="http://schemas.microsoft.com/office/drawing/2014/main" val="20001"/>
                    </a:ext>
                  </a:extLst>
                </a:gridCol>
              </a:tblGrid>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1</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Introduction</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16 August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a:t>
                      </a:r>
                      <a:r>
                        <a:rPr lang="de-DE" sz="1400" dirty="0" smtClean="0">
                          <a:latin typeface="Verdana"/>
                          <a:ea typeface="Verdana"/>
                          <a:cs typeface="Verdana"/>
                          <a:sym typeface="Verdana"/>
                        </a:rPr>
                        <a:t> </a:t>
                      </a:r>
                      <a:r>
                        <a:rPr lang="nb-NO" sz="1400" dirty="0" smtClean="0">
                          <a:latin typeface="Verdana"/>
                          <a:ea typeface="Verdana"/>
                          <a:cs typeface="Verdana"/>
                          <a:sym typeface="Verdana"/>
                        </a:rPr>
                        <a:t>José Manuel Arencibia Alemán</a:t>
                      </a:r>
                      <a:endParaRPr sz="1400" dirty="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Shadish, Cook, &amp; Campbell (2002), chapter 1</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Designing Experiments</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19 August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Tony Tan</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Shadish, Cook, &amp; Campbell (2002), chapter 8</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3</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defTabSz="914446" rtl="0" eaLnBrk="1" latinLnBrk="0" hangingPunct="1">
                        <a:spcBef>
                          <a:spcPts val="0"/>
                        </a:spcBef>
                        <a:spcAft>
                          <a:spcPts val="0"/>
                        </a:spcAft>
                        <a:buNone/>
                      </a:pPr>
                      <a:r>
                        <a:rPr lang="en-US" sz="1400" kern="1200" noProof="0" dirty="0" smtClean="0">
                          <a:solidFill>
                            <a:schemeClr val="tx1"/>
                          </a:solidFill>
                          <a:latin typeface="Verdana"/>
                          <a:ea typeface="Verdana"/>
                          <a:cs typeface="Verdana"/>
                          <a:sym typeface="Verdana"/>
                        </a:rPr>
                        <a:t>Randomized Trials</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Time: 23 August 2022, 12:15-14:00h</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Main instructor: José Manuel Arencibia Alemán</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Required reading: Angrist &amp; Pischke (2015), chapter 1</a:t>
                      </a:r>
                      <a:endParaRPr lang="en-US" sz="1400" kern="1200" noProof="0" dirty="0">
                        <a:solidFill>
                          <a:schemeClr val="tx1"/>
                        </a:solidFill>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4</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Regression</a:t>
                      </a:r>
                      <a:r>
                        <a:rPr lang="en-US" sz="1400" baseline="0" noProof="0" dirty="0" smtClean="0">
                          <a:latin typeface="Verdana"/>
                          <a:ea typeface="Verdana"/>
                          <a:cs typeface="Verdana"/>
                          <a:sym typeface="Verdana"/>
                        </a:rPr>
                        <a:t> Models</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26 August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Tony Tan</a:t>
                      </a:r>
                      <a:endParaRPr lang="en-US" sz="2800" b="1"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Angrist &amp; Pischke (2015), chapter 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
        <p:nvSpPr>
          <p:cNvPr id="10" name="Google Shape;36;g105de851017_0_44"/>
          <p:cNvSpPr/>
          <p:nvPr/>
        </p:nvSpPr>
        <p:spPr>
          <a:xfrm>
            <a:off x="989233" y="2290288"/>
            <a:ext cx="911814" cy="543618"/>
          </a:xfrm>
          <a:prstGeom prst="rightArrow">
            <a:avLst>
              <a:gd name="adj1" fmla="val 50000"/>
              <a:gd name="adj2" fmla="val 50000"/>
            </a:avLst>
          </a:prstGeom>
          <a:solidFill>
            <a:srgbClr val="ED1C24"/>
          </a:solidFill>
          <a:ln w="9525" cap="flat" cmpd="sng">
            <a:solidFill>
              <a:srgbClr val="ED1C2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594921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06f91ce1b2_0_53"/>
          <p:cNvSpPr txBox="1"/>
          <p:nvPr/>
        </p:nvSpPr>
        <p:spPr>
          <a:xfrm>
            <a:off x="609600" y="2133600"/>
            <a:ext cx="11030000" cy="2092840"/>
          </a:xfrm>
          <a:prstGeom prst="rect">
            <a:avLst/>
          </a:prstGeom>
          <a:noFill/>
          <a:ln>
            <a:noFill/>
          </a:ln>
        </p:spPr>
        <p:txBody>
          <a:bodyPr spcFirstLastPara="1" wrap="square" lIns="121900" tIns="121900" rIns="121900" bIns="121900" anchor="t" anchorCtr="0">
            <a:spAutoFit/>
          </a:bodyPr>
          <a:lstStyle/>
          <a:p>
            <a:pPr marL="359990" indent="-359990"/>
            <a:r>
              <a:rPr lang="de-DE" sz="2000" dirty="0" err="1">
                <a:ea typeface="Verdana"/>
                <a:cs typeface="Verdana"/>
                <a:sym typeface="Verdana"/>
              </a:rPr>
              <a:t>Angrist</a:t>
            </a:r>
            <a:r>
              <a:rPr lang="de-DE" sz="2000" dirty="0">
                <a:ea typeface="Verdana"/>
                <a:cs typeface="Verdana"/>
                <a:sym typeface="Verdana"/>
              </a:rPr>
              <a:t>, J. &amp; Pischke, J.-S. (2015). </a:t>
            </a:r>
            <a:r>
              <a:rPr lang="de-DE" sz="2000" i="1" dirty="0" err="1">
                <a:ea typeface="Verdana"/>
                <a:cs typeface="Verdana"/>
                <a:sym typeface="Verdana"/>
              </a:rPr>
              <a:t>Mastering</a:t>
            </a:r>
            <a:r>
              <a:rPr lang="de-DE" sz="2000" i="1" dirty="0">
                <a:ea typeface="Verdana"/>
                <a:cs typeface="Verdana"/>
                <a:sym typeface="Verdana"/>
              </a:rPr>
              <a:t> `</a:t>
            </a:r>
            <a:r>
              <a:rPr lang="de-DE" sz="2000" i="1" dirty="0" err="1">
                <a:ea typeface="Verdana"/>
                <a:cs typeface="Verdana"/>
                <a:sym typeface="Verdana"/>
              </a:rPr>
              <a:t>Metrics</a:t>
            </a:r>
            <a:r>
              <a:rPr lang="de-DE" sz="2000" i="1" dirty="0">
                <a:ea typeface="Verdana"/>
                <a:cs typeface="Verdana"/>
                <a:sym typeface="Verdana"/>
              </a:rPr>
              <a:t>: The Path </a:t>
            </a:r>
            <a:r>
              <a:rPr lang="de-DE" sz="2000" i="1" dirty="0" err="1">
                <a:ea typeface="Verdana"/>
                <a:cs typeface="Verdana"/>
                <a:sym typeface="Verdana"/>
              </a:rPr>
              <a:t>from</a:t>
            </a:r>
            <a:r>
              <a:rPr lang="de-DE" sz="2000" i="1" dirty="0">
                <a:ea typeface="Verdana"/>
                <a:cs typeface="Verdana"/>
                <a:sym typeface="Verdana"/>
              </a:rPr>
              <a:t> </a:t>
            </a:r>
            <a:r>
              <a:rPr lang="de-DE" sz="2000" i="1" dirty="0" err="1">
                <a:ea typeface="Verdana"/>
                <a:cs typeface="Verdana"/>
                <a:sym typeface="Verdana"/>
              </a:rPr>
              <a:t>Cause</a:t>
            </a:r>
            <a:r>
              <a:rPr lang="de-DE" sz="2000" i="1" dirty="0">
                <a:ea typeface="Verdana"/>
                <a:cs typeface="Verdana"/>
                <a:sym typeface="Verdana"/>
              </a:rPr>
              <a:t> </a:t>
            </a:r>
            <a:r>
              <a:rPr lang="de-DE" sz="2000" i="1" dirty="0" err="1">
                <a:ea typeface="Verdana"/>
                <a:cs typeface="Verdana"/>
                <a:sym typeface="Verdana"/>
              </a:rPr>
              <a:t>to</a:t>
            </a:r>
            <a:r>
              <a:rPr lang="de-DE" sz="2000" i="1" dirty="0">
                <a:ea typeface="Verdana"/>
                <a:cs typeface="Verdana"/>
                <a:sym typeface="Verdana"/>
              </a:rPr>
              <a:t> </a:t>
            </a:r>
            <a:r>
              <a:rPr lang="de-DE" sz="2000" i="1" dirty="0" err="1">
                <a:ea typeface="Verdana"/>
                <a:cs typeface="Verdana"/>
                <a:sym typeface="Verdana"/>
              </a:rPr>
              <a:t>Effect</a:t>
            </a:r>
            <a:r>
              <a:rPr lang="de-DE" sz="2000" dirty="0">
                <a:ea typeface="Verdana"/>
                <a:cs typeface="Verdana"/>
                <a:sym typeface="Verdana"/>
              </a:rPr>
              <a:t>. Princeton University Press</a:t>
            </a:r>
            <a:endParaRPr sz="2000" dirty="0">
              <a:ea typeface="Verdana"/>
              <a:cs typeface="Verdana"/>
              <a:sym typeface="Verdana"/>
            </a:endParaRPr>
          </a:p>
          <a:p>
            <a:pPr marL="359990" indent="-359990"/>
            <a:r>
              <a:rPr lang="de-DE" sz="2000" dirty="0">
                <a:ea typeface="Verdana"/>
                <a:cs typeface="Verdana"/>
                <a:sym typeface="Verdana"/>
              </a:rPr>
              <a:t>Rubin, D. B. (1974). </a:t>
            </a:r>
            <a:r>
              <a:rPr lang="de-DE" sz="2000" dirty="0" err="1">
                <a:ea typeface="Verdana"/>
                <a:cs typeface="Verdana"/>
                <a:sym typeface="Verdana"/>
              </a:rPr>
              <a:t>Estimating</a:t>
            </a:r>
            <a:r>
              <a:rPr lang="de-DE" sz="2000" dirty="0">
                <a:ea typeface="Verdana"/>
                <a:cs typeface="Verdana"/>
                <a:sym typeface="Verdana"/>
              </a:rPr>
              <a:t> </a:t>
            </a:r>
            <a:r>
              <a:rPr lang="de-DE" sz="2000" dirty="0" err="1">
                <a:ea typeface="Verdana"/>
                <a:cs typeface="Verdana"/>
                <a:sym typeface="Verdana"/>
              </a:rPr>
              <a:t>causal</a:t>
            </a:r>
            <a:r>
              <a:rPr lang="de-DE" sz="2000" dirty="0">
                <a:ea typeface="Verdana"/>
                <a:cs typeface="Verdana"/>
                <a:sym typeface="Verdana"/>
              </a:rPr>
              <a:t> </a:t>
            </a:r>
            <a:r>
              <a:rPr lang="de-DE" sz="2000" dirty="0" err="1">
                <a:ea typeface="Verdana"/>
                <a:cs typeface="Verdana"/>
                <a:sym typeface="Verdana"/>
              </a:rPr>
              <a:t>effects</a:t>
            </a:r>
            <a:r>
              <a:rPr lang="de-DE" sz="2000" dirty="0">
                <a:ea typeface="Verdana"/>
                <a:cs typeface="Verdana"/>
                <a:sym typeface="Verdana"/>
              </a:rPr>
              <a:t> </a:t>
            </a:r>
            <a:r>
              <a:rPr lang="de-DE" sz="2000" dirty="0" err="1">
                <a:ea typeface="Verdana"/>
                <a:cs typeface="Verdana"/>
                <a:sym typeface="Verdana"/>
              </a:rPr>
              <a:t>of</a:t>
            </a:r>
            <a:r>
              <a:rPr lang="de-DE" sz="2000" dirty="0">
                <a:ea typeface="Verdana"/>
                <a:cs typeface="Verdana"/>
                <a:sym typeface="Verdana"/>
              </a:rPr>
              <a:t> </a:t>
            </a:r>
            <a:r>
              <a:rPr lang="de-DE" sz="2000" dirty="0" err="1">
                <a:ea typeface="Verdana"/>
                <a:cs typeface="Verdana"/>
                <a:sym typeface="Verdana"/>
              </a:rPr>
              <a:t>treatments</a:t>
            </a:r>
            <a:r>
              <a:rPr lang="de-DE" sz="2000" dirty="0">
                <a:ea typeface="Verdana"/>
                <a:cs typeface="Verdana"/>
                <a:sym typeface="Verdana"/>
              </a:rPr>
              <a:t> in </a:t>
            </a:r>
            <a:r>
              <a:rPr lang="de-DE" sz="2000" dirty="0" err="1">
                <a:ea typeface="Verdana"/>
                <a:cs typeface="Verdana"/>
                <a:sym typeface="Verdana"/>
              </a:rPr>
              <a:t>randomized</a:t>
            </a:r>
            <a:r>
              <a:rPr lang="de-DE" sz="2000" dirty="0">
                <a:ea typeface="Verdana"/>
                <a:cs typeface="Verdana"/>
                <a:sym typeface="Verdana"/>
              </a:rPr>
              <a:t> </a:t>
            </a:r>
            <a:r>
              <a:rPr lang="de-DE" sz="2000" dirty="0" err="1">
                <a:ea typeface="Verdana"/>
                <a:cs typeface="Verdana"/>
                <a:sym typeface="Verdana"/>
              </a:rPr>
              <a:t>and</a:t>
            </a:r>
            <a:r>
              <a:rPr lang="de-DE" sz="2000" dirty="0">
                <a:ea typeface="Verdana"/>
                <a:cs typeface="Verdana"/>
                <a:sym typeface="Verdana"/>
              </a:rPr>
              <a:t> </a:t>
            </a:r>
            <a:r>
              <a:rPr lang="de-DE" sz="2000" dirty="0" err="1">
                <a:ea typeface="Verdana"/>
                <a:cs typeface="Verdana"/>
                <a:sym typeface="Verdana"/>
              </a:rPr>
              <a:t>nonrandomized</a:t>
            </a:r>
            <a:r>
              <a:rPr lang="de-DE" sz="2000" dirty="0">
                <a:ea typeface="Verdana"/>
                <a:cs typeface="Verdana"/>
                <a:sym typeface="Verdana"/>
              </a:rPr>
              <a:t> </a:t>
            </a:r>
            <a:r>
              <a:rPr lang="de-DE" sz="2000" dirty="0" err="1">
                <a:ea typeface="Verdana"/>
                <a:cs typeface="Verdana"/>
                <a:sym typeface="Verdana"/>
              </a:rPr>
              <a:t>studies</a:t>
            </a:r>
            <a:r>
              <a:rPr lang="de-DE" sz="2000" dirty="0">
                <a:ea typeface="Verdana"/>
                <a:cs typeface="Verdana"/>
                <a:sym typeface="Verdana"/>
              </a:rPr>
              <a:t>. </a:t>
            </a:r>
            <a:r>
              <a:rPr lang="de-DE" sz="2000" i="1" dirty="0">
                <a:ea typeface="Verdana"/>
                <a:cs typeface="Verdana"/>
                <a:sym typeface="Verdana"/>
              </a:rPr>
              <a:t>Journal </a:t>
            </a:r>
            <a:r>
              <a:rPr lang="de-DE" sz="2000" i="1" dirty="0" err="1">
                <a:ea typeface="Verdana"/>
                <a:cs typeface="Verdana"/>
                <a:sym typeface="Verdana"/>
              </a:rPr>
              <a:t>of</a:t>
            </a:r>
            <a:r>
              <a:rPr lang="de-DE" sz="2000" i="1" dirty="0">
                <a:ea typeface="Verdana"/>
                <a:cs typeface="Verdana"/>
                <a:sym typeface="Verdana"/>
              </a:rPr>
              <a:t> Educational </a:t>
            </a:r>
            <a:r>
              <a:rPr lang="de-DE" sz="2000" i="1" dirty="0" err="1">
                <a:ea typeface="Verdana"/>
                <a:cs typeface="Verdana"/>
                <a:sym typeface="Verdana"/>
              </a:rPr>
              <a:t>Psychology</a:t>
            </a:r>
            <a:r>
              <a:rPr lang="de-DE" sz="2000" i="1" dirty="0">
                <a:ea typeface="Verdana"/>
                <a:cs typeface="Verdana"/>
                <a:sym typeface="Verdana"/>
              </a:rPr>
              <a:t>, 66</a:t>
            </a:r>
            <a:r>
              <a:rPr lang="de-DE" sz="2000" dirty="0">
                <a:ea typeface="Verdana"/>
                <a:cs typeface="Verdana"/>
                <a:sym typeface="Verdana"/>
              </a:rPr>
              <a:t>(5), 688–701</a:t>
            </a:r>
            <a:endParaRPr sz="2000" dirty="0">
              <a:ea typeface="Verdana"/>
              <a:cs typeface="Verdana"/>
              <a:sym typeface="Verdana"/>
            </a:endParaRPr>
          </a:p>
          <a:p>
            <a:pPr marL="359990" indent="-359990"/>
            <a:r>
              <a:rPr lang="de-DE" sz="2000" dirty="0">
                <a:highlight>
                  <a:srgbClr val="FFFFFF"/>
                </a:highlight>
                <a:ea typeface="Verdana"/>
                <a:cs typeface="Verdana"/>
                <a:sym typeface="Verdana"/>
              </a:rPr>
              <a:t>Shadish, W. R., Cook, T. D., &amp; Campbell, D. T. (2002). </a:t>
            </a:r>
            <a:r>
              <a:rPr lang="de-DE" sz="2000" i="1" dirty="0">
                <a:highlight>
                  <a:srgbClr val="FFFFFF"/>
                </a:highlight>
                <a:ea typeface="Verdana"/>
                <a:cs typeface="Verdana"/>
                <a:sym typeface="Verdana"/>
              </a:rPr>
              <a:t>Experimental </a:t>
            </a:r>
            <a:r>
              <a:rPr lang="de-DE" sz="2000" i="1" dirty="0" err="1">
                <a:highlight>
                  <a:srgbClr val="FFFFFF"/>
                </a:highlight>
                <a:ea typeface="Verdana"/>
                <a:cs typeface="Verdana"/>
                <a:sym typeface="Verdana"/>
              </a:rPr>
              <a:t>and</a:t>
            </a:r>
            <a:r>
              <a:rPr lang="de-DE" sz="2000" i="1" dirty="0">
                <a:highlight>
                  <a:srgbClr val="FFFFFF"/>
                </a:highlight>
                <a:ea typeface="Verdana"/>
                <a:cs typeface="Verdana"/>
                <a:sym typeface="Verdana"/>
              </a:rPr>
              <a:t> quasi-experimental </a:t>
            </a:r>
            <a:r>
              <a:rPr lang="de-DE" sz="2000" i="1" dirty="0" err="1">
                <a:highlight>
                  <a:srgbClr val="FFFFFF"/>
                </a:highlight>
                <a:ea typeface="Verdana"/>
                <a:cs typeface="Verdana"/>
                <a:sym typeface="Verdana"/>
              </a:rPr>
              <a:t>designs</a:t>
            </a:r>
            <a:r>
              <a:rPr lang="de-DE" sz="2000" i="1" dirty="0">
                <a:highlight>
                  <a:srgbClr val="FFFFFF"/>
                </a:highlight>
                <a:ea typeface="Verdana"/>
                <a:cs typeface="Verdana"/>
                <a:sym typeface="Verdana"/>
              </a:rPr>
              <a:t> </a:t>
            </a:r>
            <a:r>
              <a:rPr lang="de-DE" sz="2000" i="1" dirty="0" err="1">
                <a:highlight>
                  <a:srgbClr val="FFFFFF"/>
                </a:highlight>
                <a:ea typeface="Verdana"/>
                <a:cs typeface="Verdana"/>
                <a:sym typeface="Verdana"/>
              </a:rPr>
              <a:t>for</a:t>
            </a:r>
            <a:r>
              <a:rPr lang="de-DE" sz="2000" i="1" dirty="0">
                <a:highlight>
                  <a:srgbClr val="FFFFFF"/>
                </a:highlight>
                <a:ea typeface="Verdana"/>
                <a:cs typeface="Verdana"/>
                <a:sym typeface="Verdana"/>
              </a:rPr>
              <a:t> </a:t>
            </a:r>
            <a:r>
              <a:rPr lang="de-DE" sz="2000" i="1" dirty="0" err="1">
                <a:highlight>
                  <a:srgbClr val="FFFFFF"/>
                </a:highlight>
                <a:ea typeface="Verdana"/>
                <a:cs typeface="Verdana"/>
                <a:sym typeface="Verdana"/>
              </a:rPr>
              <a:t>generalized</a:t>
            </a:r>
            <a:r>
              <a:rPr lang="de-DE" sz="2000" i="1" dirty="0">
                <a:highlight>
                  <a:srgbClr val="FFFFFF"/>
                </a:highlight>
                <a:ea typeface="Verdana"/>
                <a:cs typeface="Verdana"/>
                <a:sym typeface="Verdana"/>
              </a:rPr>
              <a:t> </a:t>
            </a:r>
            <a:r>
              <a:rPr lang="de-DE" sz="2000" i="1" dirty="0" err="1">
                <a:highlight>
                  <a:srgbClr val="FFFFFF"/>
                </a:highlight>
                <a:ea typeface="Verdana"/>
                <a:cs typeface="Verdana"/>
                <a:sym typeface="Verdana"/>
              </a:rPr>
              <a:t>causal</a:t>
            </a:r>
            <a:r>
              <a:rPr lang="de-DE" sz="2000" i="1" dirty="0">
                <a:highlight>
                  <a:srgbClr val="FFFFFF"/>
                </a:highlight>
                <a:ea typeface="Verdana"/>
                <a:cs typeface="Verdana"/>
                <a:sym typeface="Verdana"/>
              </a:rPr>
              <a:t> </a:t>
            </a:r>
            <a:r>
              <a:rPr lang="de-DE" sz="2000" i="1" dirty="0" err="1">
                <a:highlight>
                  <a:srgbClr val="FFFFFF"/>
                </a:highlight>
                <a:ea typeface="Verdana"/>
                <a:cs typeface="Verdana"/>
                <a:sym typeface="Verdana"/>
              </a:rPr>
              <a:t>inference</a:t>
            </a:r>
            <a:r>
              <a:rPr lang="de-DE" sz="2000" dirty="0">
                <a:highlight>
                  <a:srgbClr val="FFFFFF"/>
                </a:highlight>
                <a:ea typeface="Verdana"/>
                <a:cs typeface="Verdana"/>
                <a:sym typeface="Verdana"/>
              </a:rPr>
              <a:t>. Mifflin </a:t>
            </a:r>
            <a:r>
              <a:rPr lang="de-DE" sz="2000" dirty="0" err="1">
                <a:highlight>
                  <a:srgbClr val="FFFFFF"/>
                </a:highlight>
                <a:ea typeface="Verdana"/>
                <a:cs typeface="Verdana"/>
                <a:sym typeface="Verdana"/>
              </a:rPr>
              <a:t>and</a:t>
            </a:r>
            <a:r>
              <a:rPr lang="de-DE" sz="2000" dirty="0">
                <a:highlight>
                  <a:srgbClr val="FFFFFF"/>
                </a:highlight>
                <a:ea typeface="Verdana"/>
                <a:cs typeface="Verdana"/>
                <a:sym typeface="Verdana"/>
              </a:rPr>
              <a:t> Company</a:t>
            </a:r>
            <a:endParaRPr sz="2000" dirty="0">
              <a:ea typeface="Verdana"/>
              <a:cs typeface="Verdana"/>
              <a:sym typeface="Verdana"/>
            </a:endParaRPr>
          </a:p>
        </p:txBody>
      </p:sp>
      <p:sp>
        <p:nvSpPr>
          <p:cNvPr id="318" name="Google Shape;318;g106f91ce1b2_0_53"/>
          <p:cNvSpPr txBox="1">
            <a:spLocks noGrp="1"/>
          </p:cNvSpPr>
          <p:nvPr>
            <p:ph type="title" idx="4294967295"/>
          </p:nvPr>
        </p:nvSpPr>
        <p:spPr>
          <a:xfrm>
            <a:off x="609600" y="274639"/>
            <a:ext cx="9326800" cy="1143200"/>
          </a:xfrm>
          <a:prstGeom prst="rect">
            <a:avLst/>
          </a:prstGeom>
          <a:noFill/>
          <a:ln>
            <a:noFill/>
          </a:ln>
        </p:spPr>
        <p:txBody>
          <a:bodyPr spcFirstLastPara="1" vert="horz" wrap="square" lIns="121900" tIns="60933" rIns="121900" bIns="60933" rtlCol="0" anchor="ctr" anchorCtr="0">
            <a:normAutofit/>
          </a:bodyPr>
          <a:lstStyle/>
          <a:p>
            <a:pPr>
              <a:spcBef>
                <a:spcPts val="0"/>
              </a:spcBef>
              <a:buClr>
                <a:srgbClr val="7F7F7F"/>
              </a:buClr>
              <a:buSzPts val="1800"/>
            </a:pPr>
            <a:r>
              <a:rPr lang="de-DE"/>
              <a:t>References</a:t>
            </a:r>
            <a:endParaRPr/>
          </a:p>
        </p:txBody>
      </p:sp>
    </p:spTree>
    <p:extLst>
      <p:ext uri="{BB962C8B-B14F-4D97-AF65-F5344CB8AC3E}">
        <p14:creationId xmlns:p14="http://schemas.microsoft.com/office/powerpoint/2010/main" val="6372657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to know each other</a:t>
            </a:r>
            <a:endParaRPr lang="en-US" dirty="0"/>
          </a:p>
        </p:txBody>
      </p:sp>
      <p:sp>
        <p:nvSpPr>
          <p:cNvPr id="3" name="Subtitle 2"/>
          <p:cNvSpPr>
            <a:spLocks noGrp="1"/>
          </p:cNvSpPr>
          <p:nvPr>
            <p:ph type="subTitle" idx="13"/>
          </p:nvPr>
        </p:nvSpPr>
        <p:spPr>
          <a:xfrm>
            <a:off x="380169" y="1003335"/>
            <a:ext cx="3265884" cy="494749"/>
          </a:xfrm>
        </p:spPr>
        <p:txBody>
          <a:bodyPr/>
          <a:lstStyle/>
          <a:p>
            <a:r>
              <a:rPr lang="nb-NO" dirty="0" smtClean="0"/>
              <a:t>José</a:t>
            </a:r>
            <a:endParaRPr lang="en-US" dirty="0"/>
          </a:p>
        </p:txBody>
      </p:sp>
      <p:pic>
        <p:nvPicPr>
          <p:cNvPr id="10" name="Content Placeholder 9"/>
          <p:cNvPicPr>
            <a:picLocks noGrp="1" noChangeAspect="1"/>
          </p:cNvPicPr>
          <p:nvPr>
            <p:ph sz="half" idx="29"/>
          </p:nvPr>
        </p:nvPicPr>
        <p:blipFill>
          <a:blip r:embed="rId2"/>
          <a:stretch>
            <a:fillRect/>
          </a:stretch>
        </p:blipFill>
        <p:spPr>
          <a:xfrm>
            <a:off x="380168" y="1703388"/>
            <a:ext cx="2513954" cy="3351938"/>
          </a:xfrm>
          <a:prstGeom prst="rect">
            <a:avLst/>
          </a:prstGeom>
        </p:spPr>
      </p:pic>
      <p:sp>
        <p:nvSpPr>
          <p:cNvPr id="5" name="Text Placeholder 4"/>
          <p:cNvSpPr>
            <a:spLocks noGrp="1"/>
          </p:cNvSpPr>
          <p:nvPr>
            <p:ph type="body" sz="quarter" idx="32"/>
          </p:nvPr>
        </p:nvSpPr>
        <p:spPr>
          <a:xfrm>
            <a:off x="3946410" y="1040019"/>
            <a:ext cx="3520114" cy="494749"/>
          </a:xfrm>
        </p:spPr>
        <p:txBody>
          <a:bodyPr/>
          <a:lstStyle/>
          <a:p>
            <a:r>
              <a:rPr lang="nb-NO" dirty="0" smtClean="0"/>
              <a:t>Tony</a:t>
            </a:r>
            <a:endParaRPr lang="en-US" dirty="0"/>
          </a:p>
        </p:txBody>
      </p:sp>
      <p:pic>
        <p:nvPicPr>
          <p:cNvPr id="11" name="Content Placeholder 10"/>
          <p:cNvPicPr>
            <a:picLocks noGrp="1" noChangeAspect="1"/>
          </p:cNvPicPr>
          <p:nvPr>
            <p:ph sz="half" idx="31"/>
          </p:nvPr>
        </p:nvPicPr>
        <p:blipFill>
          <a:blip r:embed="rId3"/>
          <a:stretch>
            <a:fillRect/>
          </a:stretch>
        </p:blipFill>
        <p:spPr>
          <a:xfrm>
            <a:off x="3946409" y="1703388"/>
            <a:ext cx="2709650" cy="3351938"/>
          </a:xfrm>
          <a:prstGeom prst="rect">
            <a:avLst/>
          </a:prstGeom>
        </p:spPr>
      </p:pic>
      <p:sp>
        <p:nvSpPr>
          <p:cNvPr id="7" name="Footer Placeholder 6"/>
          <p:cNvSpPr>
            <a:spLocks noGrp="1"/>
          </p:cNvSpPr>
          <p:nvPr>
            <p:ph type="ftr" sz="quarter" idx="34"/>
          </p:nvPr>
        </p:nvSpPr>
        <p:spPr/>
        <p:txBody>
          <a:bodyPr/>
          <a:lstStyle/>
          <a:p>
            <a:endParaRPr lang="nb-NO" dirty="0"/>
          </a:p>
        </p:txBody>
      </p:sp>
      <p:sp>
        <p:nvSpPr>
          <p:cNvPr id="8" name="Slide Number Placeholder 7"/>
          <p:cNvSpPr>
            <a:spLocks noGrp="1"/>
          </p:cNvSpPr>
          <p:nvPr>
            <p:ph type="sldNum" sz="quarter" idx="35"/>
          </p:nvPr>
        </p:nvSpPr>
        <p:spPr/>
        <p:txBody>
          <a:bodyPr/>
          <a:lstStyle/>
          <a:p>
            <a:r>
              <a:rPr lang="en-US" smtClean="0"/>
              <a:t>Page </a:t>
            </a:r>
            <a:fld id="{5251F420-7306-4E7C-A79E-F31A38F7D392}" type="slidenum">
              <a:rPr lang="en-US" smtClean="0"/>
              <a:pPr/>
              <a:t>3</a:t>
            </a:fld>
            <a:endParaRPr lang="en-US" dirty="0"/>
          </a:p>
        </p:txBody>
      </p:sp>
      <p:pic>
        <p:nvPicPr>
          <p:cNvPr id="12" name="Google Shape;43;g105de851017_0_0"/>
          <p:cNvPicPr preferRelativeResize="0"/>
          <p:nvPr/>
        </p:nvPicPr>
        <p:blipFill>
          <a:blip r:embed="rId4">
            <a:alphaModFix/>
          </a:blip>
          <a:stretch>
            <a:fillRect/>
          </a:stretch>
        </p:blipFill>
        <p:spPr>
          <a:xfrm>
            <a:off x="8513642" y="916012"/>
            <a:ext cx="2752725" cy="2809875"/>
          </a:xfrm>
          <a:prstGeom prst="rect">
            <a:avLst/>
          </a:prstGeom>
          <a:noFill/>
          <a:ln>
            <a:noFill/>
          </a:ln>
        </p:spPr>
      </p:pic>
      <p:sp>
        <p:nvSpPr>
          <p:cNvPr id="14" name="Content Placeholder 32"/>
          <p:cNvSpPr txBox="1">
            <a:spLocks/>
          </p:cNvSpPr>
          <p:nvPr/>
        </p:nvSpPr>
        <p:spPr>
          <a:xfrm>
            <a:off x="7708346" y="3618411"/>
            <a:ext cx="4103486" cy="2439488"/>
          </a:xfrm>
          <a:prstGeom prst="rect">
            <a:avLst/>
          </a:prstGeom>
        </p:spPr>
        <p:txBody>
          <a:bodyPr vert="horz" lIns="0" tIns="0" rIns="0" bIns="0" rtlCol="0" anchor="ctr">
            <a:noAutofit/>
          </a:bodyPr>
          <a:lstStyle>
            <a:lvl1pPr marL="125438" indent="-125438" algn="l" defTabSz="914446" rtl="0" eaLnBrk="1" latinLnBrk="0" hangingPunct="1">
              <a:lnSpc>
                <a:spcPct val="100000"/>
              </a:lnSpc>
              <a:spcBef>
                <a:spcPts val="115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You?</a:t>
            </a:r>
          </a:p>
          <a:p>
            <a:r>
              <a:rPr lang="en-US" dirty="0" smtClean="0"/>
              <a:t>Thesis Project?</a:t>
            </a:r>
          </a:p>
          <a:p>
            <a:r>
              <a:rPr lang="en-US" dirty="0" smtClean="0"/>
              <a:t>Previous knowledge of causal inference methods/ theory? </a:t>
            </a:r>
          </a:p>
        </p:txBody>
      </p:sp>
      <p:sp>
        <p:nvSpPr>
          <p:cNvPr id="15" name="Content Placeholder 32"/>
          <p:cNvSpPr txBox="1">
            <a:spLocks/>
          </p:cNvSpPr>
          <p:nvPr/>
        </p:nvSpPr>
        <p:spPr>
          <a:xfrm>
            <a:off x="380169" y="5198329"/>
            <a:ext cx="2513954" cy="644373"/>
          </a:xfrm>
          <a:prstGeom prst="rect">
            <a:avLst/>
          </a:prstGeom>
        </p:spPr>
        <p:txBody>
          <a:bodyPr vert="horz" lIns="0" tIns="0" rIns="0" bIns="0" rtlCol="0" anchor="ctr">
            <a:noAutofit/>
          </a:bodyPr>
          <a:lstStyle>
            <a:lvl1pPr marL="125438" indent="-125438" algn="l" defTabSz="914446" rtl="0" eaLnBrk="1" latinLnBrk="0" hangingPunct="1">
              <a:lnSpc>
                <a:spcPct val="100000"/>
              </a:lnSpc>
              <a:spcBef>
                <a:spcPts val="115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t>j.m.a.aleman@cemo.uio.no</a:t>
            </a:r>
          </a:p>
        </p:txBody>
      </p:sp>
      <p:sp>
        <p:nvSpPr>
          <p:cNvPr id="19" name="Content Placeholder 32"/>
          <p:cNvSpPr txBox="1">
            <a:spLocks/>
          </p:cNvSpPr>
          <p:nvPr/>
        </p:nvSpPr>
        <p:spPr>
          <a:xfrm>
            <a:off x="4073524" y="5198328"/>
            <a:ext cx="2513954" cy="644373"/>
          </a:xfrm>
          <a:prstGeom prst="rect">
            <a:avLst/>
          </a:prstGeom>
        </p:spPr>
        <p:txBody>
          <a:bodyPr vert="horz" lIns="0" tIns="0" rIns="0" bIns="0" rtlCol="0" anchor="ctr">
            <a:noAutofit/>
          </a:bodyPr>
          <a:lstStyle>
            <a:lvl1pPr marL="125438" indent="-125438" algn="l" defTabSz="914446" rtl="0" eaLnBrk="1" latinLnBrk="0" hangingPunct="1">
              <a:lnSpc>
                <a:spcPct val="100000"/>
              </a:lnSpc>
              <a:spcBef>
                <a:spcPts val="115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t</a:t>
            </a:r>
            <a:r>
              <a:rPr lang="en-US" sz="1600" dirty="0" smtClean="0"/>
              <a:t>ony.tan@cemo.uio.no</a:t>
            </a:r>
          </a:p>
        </p:txBody>
      </p:sp>
    </p:spTree>
    <p:extLst>
      <p:ext uri="{BB962C8B-B14F-4D97-AF65-F5344CB8AC3E}">
        <p14:creationId xmlns:p14="http://schemas.microsoft.com/office/powerpoint/2010/main" val="2072506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aims</a:t>
            </a:r>
            <a:endParaRPr lang="en-US" dirty="0"/>
          </a:p>
        </p:txBody>
      </p:sp>
      <p:sp>
        <p:nvSpPr>
          <p:cNvPr id="3" name="Content Placeholder 2"/>
          <p:cNvSpPr>
            <a:spLocks noGrp="1"/>
          </p:cNvSpPr>
          <p:nvPr>
            <p:ph sz="quarter" idx="31"/>
          </p:nvPr>
        </p:nvSpPr>
        <p:spPr>
          <a:xfrm>
            <a:off x="380168" y="1180007"/>
            <a:ext cx="11431664" cy="4841970"/>
          </a:xfrm>
        </p:spPr>
        <p:txBody>
          <a:bodyPr anchor="ctr"/>
          <a:lstStyle/>
          <a:p>
            <a:pPr marL="457200" indent="-457200">
              <a:buFont typeface="+mj-lt"/>
              <a:buAutoNum type="arabicPeriod"/>
            </a:pPr>
            <a:r>
              <a:rPr lang="en-US" sz="2400" dirty="0" smtClean="0"/>
              <a:t>Communicating theoretical knowledge about causal and non-causal inference</a:t>
            </a:r>
          </a:p>
          <a:p>
            <a:pPr marL="903296" lvl="1" indent="-342900"/>
            <a:r>
              <a:rPr lang="en-US" sz="2000" dirty="0" smtClean="0"/>
              <a:t>Causal questions</a:t>
            </a:r>
          </a:p>
          <a:p>
            <a:pPr marL="903296" lvl="1" indent="-342900"/>
            <a:r>
              <a:rPr lang="en-US" sz="2000" dirty="0" smtClean="0"/>
              <a:t>Experimental designs</a:t>
            </a:r>
          </a:p>
          <a:p>
            <a:pPr marL="903296" lvl="1" indent="-342900"/>
            <a:r>
              <a:rPr lang="en-US" sz="2000" dirty="0" smtClean="0"/>
              <a:t>Methods</a:t>
            </a:r>
          </a:p>
          <a:p>
            <a:pPr marL="457200" indent="-457200">
              <a:buFont typeface="+mj-lt"/>
              <a:buAutoNum type="arabicPeriod"/>
            </a:pPr>
            <a:r>
              <a:rPr lang="en-US" sz="2400" dirty="0" smtClean="0"/>
              <a:t>Illustrating methods for causal inference from experimental and observational data</a:t>
            </a:r>
          </a:p>
          <a:p>
            <a:pPr marL="903296" lvl="1" indent="-342900"/>
            <a:r>
              <a:rPr lang="en-US" sz="2000" dirty="0" smtClean="0"/>
              <a:t>From previous research</a:t>
            </a:r>
          </a:p>
          <a:p>
            <a:pPr marL="457200" indent="-457200">
              <a:buFont typeface="+mj-lt"/>
              <a:buAutoNum type="arabicPeriod"/>
            </a:pPr>
            <a:r>
              <a:rPr lang="en-US" sz="2400" dirty="0" smtClean="0"/>
              <a:t>Exemplifying applications of the methods on R</a:t>
            </a:r>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4</a:t>
            </a:fld>
            <a:endParaRPr lang="en-US" dirty="0"/>
          </a:p>
        </p:txBody>
      </p:sp>
    </p:spTree>
    <p:extLst>
      <p:ext uri="{BB962C8B-B14F-4D97-AF65-F5344CB8AC3E}">
        <p14:creationId xmlns:p14="http://schemas.microsoft.com/office/powerpoint/2010/main" val="1505609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learning outcomes</a:t>
            </a:r>
            <a:endParaRPr lang="en-US" dirty="0"/>
          </a:p>
        </p:txBody>
      </p:sp>
      <p:sp>
        <p:nvSpPr>
          <p:cNvPr id="3" name="Content Placeholder 2"/>
          <p:cNvSpPr>
            <a:spLocks noGrp="1"/>
          </p:cNvSpPr>
          <p:nvPr>
            <p:ph sz="quarter" idx="31"/>
          </p:nvPr>
        </p:nvSpPr>
        <p:spPr>
          <a:xfrm>
            <a:off x="380168" y="1180007"/>
            <a:ext cx="11431664" cy="4841970"/>
          </a:xfrm>
        </p:spPr>
        <p:txBody>
          <a:bodyPr anchor="ctr"/>
          <a:lstStyle/>
          <a:p>
            <a:pPr marL="457200" indent="-457200">
              <a:buFont typeface="+mj-lt"/>
              <a:buAutoNum type="arabicPeriod"/>
            </a:pPr>
            <a:r>
              <a:rPr lang="en-US" sz="2400" dirty="0" smtClean="0"/>
              <a:t>Understanding </a:t>
            </a:r>
            <a:r>
              <a:rPr lang="en-US" sz="2400" dirty="0" smtClean="0"/>
              <a:t>of the potential outcomes framework</a:t>
            </a:r>
          </a:p>
          <a:p>
            <a:pPr marL="457200" indent="-457200">
              <a:buFont typeface="+mj-lt"/>
              <a:buAutoNum type="arabicPeriod"/>
            </a:pPr>
            <a:r>
              <a:rPr lang="en-US" sz="2400" dirty="0" smtClean="0"/>
              <a:t>Broad knowledge about assumptions, prerequisites, and procedures of randomized control trials, regression models, fixed effect models, instrumental variable approaches, regression discontinuity designs and differences in differences.</a:t>
            </a:r>
          </a:p>
          <a:p>
            <a:pPr marL="457200" indent="-457200">
              <a:buFont typeface="+mj-lt"/>
              <a:buAutoNum type="arabicPeriod"/>
            </a:pPr>
            <a:r>
              <a:rPr lang="en-US" sz="2400" dirty="0" smtClean="0"/>
              <a:t>Ability to critically read and interpret results of causal inference studies</a:t>
            </a:r>
          </a:p>
          <a:p>
            <a:pPr marL="457200" indent="-457200">
              <a:buFont typeface="+mj-lt"/>
              <a:buAutoNum type="arabicPeriod"/>
            </a:pPr>
            <a:r>
              <a:rPr lang="en-US" sz="2400" dirty="0" smtClean="0"/>
              <a:t>Applying methodological peculiarities of the causal inference methods in own analyses</a:t>
            </a:r>
          </a:p>
          <a:p>
            <a:pPr marL="457200" indent="-457200">
              <a:buFont typeface="+mj-lt"/>
              <a:buAutoNum type="arabicPeriod"/>
            </a:pPr>
            <a:r>
              <a:rPr lang="en-US" sz="2400" dirty="0" smtClean="0"/>
              <a:t>Develop Causal inference research questions and approaches</a:t>
            </a:r>
          </a:p>
        </p:txBody>
      </p:sp>
      <p:sp>
        <p:nvSpPr>
          <p:cNvPr id="4" name="Footer Placeholder 3"/>
          <p:cNvSpPr>
            <a:spLocks noGrp="1"/>
          </p:cNvSpPr>
          <p:nvPr>
            <p:ph type="ftr" sz="quarter" idx="29"/>
          </p:nvPr>
        </p:nvSpPr>
        <p:spPr/>
        <p:txBody>
          <a:bodyPr/>
          <a:lstStyle/>
          <a:p>
            <a:endParaRPr lang="nb-NO" dirty="0"/>
          </a:p>
        </p:txBody>
      </p:sp>
      <p:sp>
        <p:nvSpPr>
          <p:cNvPr id="5" name="Slide Number Placeholder 4"/>
          <p:cNvSpPr>
            <a:spLocks noGrp="1"/>
          </p:cNvSpPr>
          <p:nvPr>
            <p:ph type="sldNum" sz="quarter" idx="30"/>
          </p:nvPr>
        </p:nvSpPr>
        <p:spPr/>
        <p:txBody>
          <a:bodyPr/>
          <a:lstStyle/>
          <a:p>
            <a:r>
              <a:rPr lang="en-US" smtClean="0"/>
              <a:t>Page </a:t>
            </a:r>
            <a:fld id="{5251F420-7306-4E7C-A79E-F31A38F7D392}" type="slidenum">
              <a:rPr lang="en-US" smtClean="0"/>
              <a:pPr/>
              <a:t>5</a:t>
            </a:fld>
            <a:endParaRPr lang="en-US" dirty="0"/>
          </a:p>
        </p:txBody>
      </p:sp>
    </p:spTree>
    <p:extLst>
      <p:ext uri="{BB962C8B-B14F-4D97-AF65-F5344CB8AC3E}">
        <p14:creationId xmlns:p14="http://schemas.microsoft.com/office/powerpoint/2010/main" val="39019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Formalities and Schedule</a:t>
            </a:r>
            <a:endParaRPr lang="en-US" dirty="0"/>
          </a:p>
        </p:txBody>
      </p:sp>
      <p:sp>
        <p:nvSpPr>
          <p:cNvPr id="11" name="Content Placeholder 10"/>
          <p:cNvSpPr>
            <a:spLocks noGrp="1"/>
          </p:cNvSpPr>
          <p:nvPr>
            <p:ph sz="half" idx="31"/>
          </p:nvPr>
        </p:nvSpPr>
        <p:spPr>
          <a:xfrm>
            <a:off x="7197634" y="1003336"/>
            <a:ext cx="4614196" cy="5055558"/>
          </a:xfrm>
        </p:spPr>
        <p:txBody>
          <a:bodyPr anchor="ctr"/>
          <a:lstStyle/>
          <a:p>
            <a:r>
              <a:rPr lang="en-US" dirty="0" smtClean="0"/>
              <a:t>Required readings (in Canvas / Leganto)</a:t>
            </a:r>
          </a:p>
          <a:p>
            <a:r>
              <a:rPr lang="en-US" dirty="0" smtClean="0"/>
              <a:t>Slides and Materials (in Canvas after each session)</a:t>
            </a:r>
          </a:p>
          <a:p>
            <a:r>
              <a:rPr lang="en-US" dirty="0" smtClean="0"/>
              <a:t>Dates and Place (in Canvas)</a:t>
            </a:r>
            <a:endParaRPr lang="en-US" dirty="0"/>
          </a:p>
        </p:txBody>
      </p:sp>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6</a:t>
            </a:fld>
            <a:endParaRPr lang="en-US" dirty="0"/>
          </a:p>
        </p:txBody>
      </p:sp>
      <p:pic>
        <p:nvPicPr>
          <p:cNvPr id="15" name="Content Placeholder 14"/>
          <p:cNvPicPr>
            <a:picLocks noGrp="1" noChangeAspect="1"/>
          </p:cNvPicPr>
          <p:nvPr>
            <p:ph sz="half" idx="29"/>
          </p:nvPr>
        </p:nvPicPr>
        <p:blipFill>
          <a:blip r:embed="rId2"/>
          <a:stretch>
            <a:fillRect/>
          </a:stretch>
        </p:blipFill>
        <p:spPr>
          <a:xfrm>
            <a:off x="379413" y="1003336"/>
            <a:ext cx="6522784" cy="4955235"/>
          </a:xfrm>
          <a:prstGeom prst="rect">
            <a:avLst/>
          </a:prstGeom>
        </p:spPr>
      </p:pic>
    </p:spTree>
    <p:extLst>
      <p:ext uri="{BB962C8B-B14F-4D97-AF65-F5344CB8AC3E}">
        <p14:creationId xmlns:p14="http://schemas.microsoft.com/office/powerpoint/2010/main" val="318591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Other recommendations for the specially interested</a:t>
            </a:r>
            <a:endParaRPr lang="en-US" dirty="0"/>
          </a:p>
        </p:txBody>
      </p:sp>
      <p:sp>
        <p:nvSpPr>
          <p:cNvPr id="13" name="Text Placeholder 12"/>
          <p:cNvSpPr>
            <a:spLocks noGrp="1"/>
          </p:cNvSpPr>
          <p:nvPr>
            <p:ph type="body" sz="quarter" idx="28"/>
          </p:nvPr>
        </p:nvSpPr>
        <p:spPr/>
        <p:txBody>
          <a:bodyPr/>
          <a:lstStyle/>
          <a:p>
            <a:pPr algn="ctr"/>
            <a:r>
              <a:rPr lang="de-DE" dirty="0" err="1"/>
              <a:t>Angrist</a:t>
            </a:r>
            <a:r>
              <a:rPr lang="de-DE" dirty="0"/>
              <a:t>, &amp; Pischke, J.-S. (2009)</a:t>
            </a:r>
            <a:endParaRPr lang="en-US" dirty="0"/>
          </a:p>
        </p:txBody>
      </p:sp>
      <p:pic>
        <p:nvPicPr>
          <p:cNvPr id="20" name="Content Placeholder 19"/>
          <p:cNvPicPr>
            <a:picLocks noGrp="1" noChangeAspect="1"/>
          </p:cNvPicPr>
          <p:nvPr>
            <p:ph sz="quarter" idx="36"/>
          </p:nvPr>
        </p:nvPicPr>
        <p:blipFill>
          <a:blip r:embed="rId2"/>
          <a:stretch>
            <a:fillRect/>
          </a:stretch>
        </p:blipFill>
        <p:spPr>
          <a:xfrm>
            <a:off x="818963" y="1585913"/>
            <a:ext cx="2641973" cy="4083050"/>
          </a:xfrm>
          <a:prstGeom prst="rect">
            <a:avLst/>
          </a:prstGeom>
        </p:spPr>
      </p:pic>
      <p:sp>
        <p:nvSpPr>
          <p:cNvPr id="12" name="Text Placeholder 11"/>
          <p:cNvSpPr>
            <a:spLocks noGrp="1"/>
          </p:cNvSpPr>
          <p:nvPr>
            <p:ph type="body" sz="quarter" idx="20"/>
          </p:nvPr>
        </p:nvSpPr>
        <p:spPr/>
        <p:txBody>
          <a:bodyPr/>
          <a:lstStyle/>
          <a:p>
            <a:pPr algn="ctr"/>
            <a:r>
              <a:rPr lang="nb-NO" dirty="0"/>
              <a:t>Cunningham. (2021)</a:t>
            </a:r>
            <a:endParaRPr lang="en-US" dirty="0"/>
          </a:p>
        </p:txBody>
      </p:sp>
      <p:sp>
        <p:nvSpPr>
          <p:cNvPr id="11" name="Text Placeholder 10"/>
          <p:cNvSpPr>
            <a:spLocks noGrp="1"/>
          </p:cNvSpPr>
          <p:nvPr>
            <p:ph type="body" sz="quarter" idx="18"/>
          </p:nvPr>
        </p:nvSpPr>
        <p:spPr/>
        <p:txBody>
          <a:bodyPr/>
          <a:lstStyle/>
          <a:p>
            <a:pPr algn="ctr"/>
            <a:r>
              <a:rPr lang="it-IT" dirty="0"/>
              <a:t>Cameron, &amp; Trivedi, P. K. (2005)</a:t>
            </a:r>
            <a:endParaRPr lang="en-US" dirty="0"/>
          </a:p>
        </p:txBody>
      </p:sp>
      <p:pic>
        <p:nvPicPr>
          <p:cNvPr id="21" name="Content Placeholder 20"/>
          <p:cNvPicPr>
            <a:picLocks noGrp="1" noChangeAspect="1"/>
          </p:cNvPicPr>
          <p:nvPr>
            <p:ph sz="quarter" idx="37"/>
          </p:nvPr>
        </p:nvPicPr>
        <p:blipFill>
          <a:blip r:embed="rId3"/>
          <a:stretch>
            <a:fillRect/>
          </a:stretch>
        </p:blipFill>
        <p:spPr>
          <a:xfrm>
            <a:off x="8537623" y="1585913"/>
            <a:ext cx="3019329" cy="4083050"/>
          </a:xfrm>
          <a:prstGeom prst="rect">
            <a:avLst/>
          </a:prstGeom>
        </p:spPr>
      </p:pic>
      <p:sp>
        <p:nvSpPr>
          <p:cNvPr id="9" name="Slide Number Placeholder 8"/>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7</a:t>
            </a:fld>
            <a:endParaRPr lang="en-US" dirty="0"/>
          </a:p>
        </p:txBody>
      </p:sp>
      <p:pic>
        <p:nvPicPr>
          <p:cNvPr id="1026" name="Picture 2" descr="Amazon.com: Causal Inference: The Mixtape: 9780300251685: Cunningham,  Scott: Books"/>
          <p:cNvPicPr>
            <a:picLocks noGrp="1" noChangeAspect="1" noChangeArrowheads="1"/>
          </p:cNvPicPr>
          <p:nvPr>
            <p:ph sz="quarter" idx="35"/>
          </p:nvPr>
        </p:nvPicPr>
        <p:blipFill>
          <a:blip r:embed="rId4" cstate="hqprint">
            <a:extLst>
              <a:ext uri="{28A0092B-C50C-407E-A947-70E740481C1C}">
                <a14:useLocalDpi xmlns:a14="http://schemas.microsoft.com/office/drawing/2010/main" val="0"/>
              </a:ext>
            </a:extLst>
          </a:blip>
          <a:srcRect/>
          <a:stretch>
            <a:fillRect/>
          </a:stretch>
        </p:blipFill>
        <p:spPr bwMode="auto">
          <a:xfrm>
            <a:off x="4775013" y="1585913"/>
            <a:ext cx="2641973" cy="408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81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Formalities and Schedule</a:t>
            </a:r>
            <a:endParaRPr lang="en-US" dirty="0"/>
          </a:p>
        </p:txBody>
      </p:sp>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8</a:t>
            </a:fld>
            <a:endParaRPr lang="en-US" dirty="0"/>
          </a:p>
        </p:txBody>
      </p:sp>
      <p:graphicFrame>
        <p:nvGraphicFramePr>
          <p:cNvPr id="9" name="Google Shape;74;g105de851017_0_44"/>
          <p:cNvGraphicFramePr/>
          <p:nvPr>
            <p:extLst>
              <p:ext uri="{D42A27DB-BD31-4B8C-83A1-F6EECF244321}">
                <p14:modId xmlns:p14="http://schemas.microsoft.com/office/powerpoint/2010/main" val="2681639739"/>
              </p:ext>
            </p:extLst>
          </p:nvPr>
        </p:nvGraphicFramePr>
        <p:xfrm>
          <a:off x="2056448" y="1340198"/>
          <a:ext cx="8079105" cy="4177604"/>
        </p:xfrm>
        <a:graphic>
          <a:graphicData uri="http://schemas.openxmlformats.org/drawingml/2006/table">
            <a:tbl>
              <a:tblPr>
                <a:noFill/>
              </a:tblPr>
              <a:tblGrid>
                <a:gridCol w="563658">
                  <a:extLst>
                    <a:ext uri="{9D8B030D-6E8A-4147-A177-3AD203B41FA5}">
                      <a16:colId xmlns:a16="http://schemas.microsoft.com/office/drawing/2014/main" val="20000"/>
                    </a:ext>
                  </a:extLst>
                </a:gridCol>
                <a:gridCol w="7515447">
                  <a:extLst>
                    <a:ext uri="{9D8B030D-6E8A-4147-A177-3AD203B41FA5}">
                      <a16:colId xmlns:a16="http://schemas.microsoft.com/office/drawing/2014/main" val="20001"/>
                    </a:ext>
                  </a:extLst>
                </a:gridCol>
              </a:tblGrid>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1</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Introduction</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16 August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a:t>
                      </a:r>
                      <a:r>
                        <a:rPr lang="de-DE" sz="1400" dirty="0" smtClean="0">
                          <a:latin typeface="Verdana"/>
                          <a:ea typeface="Verdana"/>
                          <a:cs typeface="Verdana"/>
                          <a:sym typeface="Verdana"/>
                        </a:rPr>
                        <a:t> </a:t>
                      </a:r>
                      <a:r>
                        <a:rPr lang="nb-NO" sz="1400" dirty="0" smtClean="0">
                          <a:latin typeface="Verdana"/>
                          <a:ea typeface="Verdana"/>
                          <a:cs typeface="Verdana"/>
                          <a:sym typeface="Verdana"/>
                        </a:rPr>
                        <a:t>José Manuel Arencibia Alemán</a:t>
                      </a:r>
                      <a:endParaRPr sz="1400" dirty="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Shadish, Cook, &amp; Campbell (2002), chapter 1</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Designing Experiments</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19 August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Tony Tan</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Shadish, Cook, &amp; Campbell (2002), chapter 8</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3</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defTabSz="914446" rtl="0" eaLnBrk="1" latinLnBrk="0" hangingPunct="1">
                        <a:spcBef>
                          <a:spcPts val="0"/>
                        </a:spcBef>
                        <a:spcAft>
                          <a:spcPts val="0"/>
                        </a:spcAft>
                        <a:buNone/>
                      </a:pPr>
                      <a:r>
                        <a:rPr lang="en-US" sz="1400" kern="1200" noProof="0" dirty="0" smtClean="0">
                          <a:solidFill>
                            <a:schemeClr val="tx1"/>
                          </a:solidFill>
                          <a:latin typeface="Verdana"/>
                          <a:ea typeface="Verdana"/>
                          <a:cs typeface="Verdana"/>
                          <a:sym typeface="Verdana"/>
                        </a:rPr>
                        <a:t>Randomized Trials</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Time: 23 August 2022, 12:15-14:00h</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Main instructor: José Manuel Arencibia Alemán</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Required reading: Angrist &amp; Pischke (2015), chapter 1</a:t>
                      </a:r>
                      <a:endParaRPr lang="en-US" sz="1400" kern="1200" noProof="0" dirty="0">
                        <a:solidFill>
                          <a:schemeClr val="tx1"/>
                        </a:solidFill>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4</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Regression</a:t>
                      </a:r>
                      <a:r>
                        <a:rPr lang="en-US" sz="1400" baseline="0" noProof="0" dirty="0" smtClean="0">
                          <a:latin typeface="Verdana"/>
                          <a:ea typeface="Verdana"/>
                          <a:cs typeface="Verdana"/>
                          <a:sym typeface="Verdana"/>
                        </a:rPr>
                        <a:t> Models</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26 August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Tony Tan</a:t>
                      </a:r>
                      <a:endParaRPr lang="en-US" sz="2800" b="1"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Angrist &amp; Pischke (2015), chapter 2</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
        <p:nvSpPr>
          <p:cNvPr id="10" name="Google Shape;36;g105de851017_0_44"/>
          <p:cNvSpPr/>
          <p:nvPr/>
        </p:nvSpPr>
        <p:spPr>
          <a:xfrm>
            <a:off x="969569" y="1248069"/>
            <a:ext cx="911814" cy="543618"/>
          </a:xfrm>
          <a:prstGeom prst="rightArrow">
            <a:avLst>
              <a:gd name="adj1" fmla="val 50000"/>
              <a:gd name="adj2" fmla="val 50000"/>
            </a:avLst>
          </a:prstGeom>
          <a:solidFill>
            <a:srgbClr val="ED1C24"/>
          </a:solidFill>
          <a:ln w="9525" cap="flat" cmpd="sng">
            <a:solidFill>
              <a:srgbClr val="ED1C2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03909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Formalities and Schedule</a:t>
            </a:r>
            <a:endParaRPr lang="en-US" dirty="0"/>
          </a:p>
        </p:txBody>
      </p:sp>
      <p:sp>
        <p:nvSpPr>
          <p:cNvPr id="8" name="Slide Number Placeholder 7"/>
          <p:cNvSpPr>
            <a:spLocks noGrp="1"/>
          </p:cNvSpPr>
          <p:nvPr>
            <p:ph type="sldNum" sz="quarter" idx="4294967295"/>
          </p:nvPr>
        </p:nvSpPr>
        <p:spPr>
          <a:xfrm>
            <a:off x="11591925" y="6264275"/>
            <a:ext cx="600075" cy="365125"/>
          </a:xfrm>
        </p:spPr>
        <p:txBody>
          <a:bodyPr/>
          <a:lstStyle/>
          <a:p>
            <a:r>
              <a:rPr lang="en-US" smtClean="0"/>
              <a:t>Page </a:t>
            </a:r>
            <a:fld id="{5251F420-7306-4E7C-A79E-F31A38F7D392}" type="slidenum">
              <a:rPr lang="en-US" smtClean="0"/>
              <a:pPr/>
              <a:t>9</a:t>
            </a:fld>
            <a:endParaRPr lang="en-US" dirty="0"/>
          </a:p>
        </p:txBody>
      </p:sp>
      <p:graphicFrame>
        <p:nvGraphicFramePr>
          <p:cNvPr id="9" name="Google Shape;74;g105de851017_0_44"/>
          <p:cNvGraphicFramePr/>
          <p:nvPr>
            <p:extLst>
              <p:ext uri="{D42A27DB-BD31-4B8C-83A1-F6EECF244321}">
                <p14:modId xmlns:p14="http://schemas.microsoft.com/office/powerpoint/2010/main" val="2067861185"/>
              </p:ext>
            </p:extLst>
          </p:nvPr>
        </p:nvGraphicFramePr>
        <p:xfrm>
          <a:off x="2056448" y="1340198"/>
          <a:ext cx="8079105" cy="4177604"/>
        </p:xfrm>
        <a:graphic>
          <a:graphicData uri="http://schemas.openxmlformats.org/drawingml/2006/table">
            <a:tbl>
              <a:tblPr>
                <a:noFill/>
              </a:tblPr>
              <a:tblGrid>
                <a:gridCol w="563658">
                  <a:extLst>
                    <a:ext uri="{9D8B030D-6E8A-4147-A177-3AD203B41FA5}">
                      <a16:colId xmlns:a16="http://schemas.microsoft.com/office/drawing/2014/main" val="20000"/>
                    </a:ext>
                  </a:extLst>
                </a:gridCol>
                <a:gridCol w="7515447">
                  <a:extLst>
                    <a:ext uri="{9D8B030D-6E8A-4147-A177-3AD203B41FA5}">
                      <a16:colId xmlns:a16="http://schemas.microsoft.com/office/drawing/2014/main" val="20001"/>
                    </a:ext>
                  </a:extLst>
                </a:gridCol>
              </a:tblGrid>
              <a:tr h="1044401">
                <a:tc>
                  <a:txBody>
                    <a:bodyPr/>
                    <a:lstStyle/>
                    <a:p>
                      <a:pPr marL="0" lvl="0" indent="0" algn="l" rtl="0">
                        <a:spcBef>
                          <a:spcPts val="0"/>
                        </a:spcBef>
                        <a:spcAft>
                          <a:spcPts val="0"/>
                        </a:spcAft>
                        <a:buNone/>
                      </a:pPr>
                      <a:r>
                        <a:rPr lang="nb-NO" sz="1400" noProof="0" dirty="0" smtClean="0">
                          <a:latin typeface="Verdana"/>
                          <a:ea typeface="Verdana"/>
                          <a:cs typeface="Verdana"/>
                          <a:sym typeface="Verdana"/>
                        </a:rPr>
                        <a:t>5</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Fixed</a:t>
                      </a:r>
                      <a:r>
                        <a:rPr lang="en-US" sz="1400" baseline="0" noProof="0" dirty="0" smtClean="0">
                          <a:latin typeface="Verdana"/>
                          <a:ea typeface="Verdana"/>
                          <a:cs typeface="Verdana"/>
                          <a:sym typeface="Verdana"/>
                        </a:rPr>
                        <a:t> Effects</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30 August 2022, 12:15-14:00h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a:t>
                      </a:r>
                      <a:r>
                        <a:rPr lang="de-DE" sz="1400" dirty="0" smtClean="0">
                          <a:latin typeface="Verdana"/>
                          <a:ea typeface="Verdana"/>
                          <a:cs typeface="Verdana"/>
                          <a:sym typeface="Verdana"/>
                        </a:rPr>
                        <a:t> </a:t>
                      </a:r>
                      <a:r>
                        <a:rPr lang="nb-NO" sz="1400" dirty="0" smtClean="0">
                          <a:latin typeface="Verdana"/>
                          <a:ea typeface="Verdana"/>
                          <a:cs typeface="Verdana"/>
                          <a:sym typeface="Verdana"/>
                        </a:rPr>
                        <a:t>José Manuel Arencibia Alemán</a:t>
                      </a:r>
                      <a:endParaRPr sz="1400" dirty="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Huntington-Klein (2022), chapter 16</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044401">
                <a:tc>
                  <a:txBody>
                    <a:bodyPr/>
                    <a:lstStyle/>
                    <a:p>
                      <a:pPr marL="0" lvl="0" indent="0" algn="l" rtl="0">
                        <a:spcBef>
                          <a:spcPts val="0"/>
                        </a:spcBef>
                        <a:spcAft>
                          <a:spcPts val="0"/>
                        </a:spcAft>
                        <a:buNone/>
                      </a:pPr>
                      <a:r>
                        <a:rPr lang="nb-NO" sz="1400" noProof="0" dirty="0" smtClean="0">
                          <a:latin typeface="Verdana"/>
                          <a:ea typeface="Verdana"/>
                          <a:cs typeface="Verdana"/>
                          <a:sym typeface="Verdana"/>
                        </a:rPr>
                        <a:t>6</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Fixed Effects / Instrumental</a:t>
                      </a:r>
                      <a:r>
                        <a:rPr lang="en-US" sz="1400" baseline="0" noProof="0" dirty="0" smtClean="0">
                          <a:latin typeface="Verdana"/>
                          <a:ea typeface="Verdana"/>
                          <a:cs typeface="Verdana"/>
                          <a:sym typeface="Verdana"/>
                        </a:rPr>
                        <a:t> Variables</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2 September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José</a:t>
                      </a:r>
                      <a:r>
                        <a:rPr lang="en-US" sz="1400" baseline="0" noProof="0" dirty="0" smtClean="0">
                          <a:latin typeface="Verdana"/>
                          <a:ea typeface="Verdana"/>
                          <a:cs typeface="Verdana"/>
                          <a:sym typeface="Verdana"/>
                        </a:rPr>
                        <a:t> Manuel Arencibia Alemán</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H-K (2022), chapter 16; A. &amp; P., chapter 3</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1044401">
                <a:tc>
                  <a:txBody>
                    <a:bodyPr/>
                    <a:lstStyle/>
                    <a:p>
                      <a:pPr marL="0" lvl="0" indent="0" algn="l" rtl="0">
                        <a:spcBef>
                          <a:spcPts val="0"/>
                        </a:spcBef>
                        <a:spcAft>
                          <a:spcPts val="0"/>
                        </a:spcAft>
                        <a:buNone/>
                      </a:pPr>
                      <a:r>
                        <a:rPr lang="nb-NO" sz="1400" noProof="0" dirty="0" smtClean="0">
                          <a:latin typeface="Verdana"/>
                          <a:ea typeface="Verdana"/>
                          <a:cs typeface="Verdana"/>
                          <a:sym typeface="Verdana"/>
                        </a:rPr>
                        <a:t>7</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defTabSz="914446" rtl="0" eaLnBrk="1" latinLnBrk="0" hangingPunct="1">
                        <a:spcBef>
                          <a:spcPts val="0"/>
                        </a:spcBef>
                        <a:spcAft>
                          <a:spcPts val="0"/>
                        </a:spcAft>
                        <a:buNone/>
                      </a:pPr>
                      <a:r>
                        <a:rPr lang="en-US" sz="1400" kern="1200" noProof="0" dirty="0" smtClean="0">
                          <a:solidFill>
                            <a:schemeClr val="tx1"/>
                          </a:solidFill>
                          <a:latin typeface="Verdana"/>
                          <a:ea typeface="Verdana"/>
                          <a:cs typeface="Verdana"/>
                          <a:sym typeface="Verdana"/>
                        </a:rPr>
                        <a:t>Instrumental</a:t>
                      </a:r>
                      <a:r>
                        <a:rPr lang="en-US" sz="1400" kern="1200" baseline="0" noProof="0" dirty="0" smtClean="0">
                          <a:solidFill>
                            <a:schemeClr val="tx1"/>
                          </a:solidFill>
                          <a:latin typeface="Verdana"/>
                          <a:ea typeface="Verdana"/>
                          <a:cs typeface="Verdana"/>
                          <a:sym typeface="Verdana"/>
                        </a:rPr>
                        <a:t> Variables</a:t>
                      </a:r>
                      <a:endParaRPr lang="en-US" sz="1400" kern="1200" noProof="0" dirty="0" smtClean="0">
                        <a:solidFill>
                          <a:schemeClr val="tx1"/>
                        </a:solidFill>
                        <a:latin typeface="Verdana"/>
                        <a:ea typeface="Verdana"/>
                        <a:cs typeface="Verdana"/>
                        <a:sym typeface="Verdana"/>
                      </a:endParaRP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Time: 6 September 2022, 12:15-14:00h</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Main instructor: José Manuel Arencibia Alemán</a:t>
                      </a:r>
                    </a:p>
                    <a:p>
                      <a:pPr marL="457200" lvl="0" indent="-298450" algn="l" defTabSz="914446" rtl="0" eaLnBrk="1" latinLnBrk="0" hangingPunct="1">
                        <a:spcBef>
                          <a:spcPts val="0"/>
                        </a:spcBef>
                        <a:spcAft>
                          <a:spcPts val="0"/>
                        </a:spcAft>
                        <a:buSzPts val="1100"/>
                        <a:buFont typeface="Verdana"/>
                        <a:buChar char="-"/>
                      </a:pPr>
                      <a:r>
                        <a:rPr lang="en-US" sz="1400" kern="1200" noProof="0" dirty="0" smtClean="0">
                          <a:solidFill>
                            <a:schemeClr val="tx1"/>
                          </a:solidFill>
                          <a:latin typeface="Verdana"/>
                          <a:ea typeface="Verdana"/>
                          <a:cs typeface="Verdana"/>
                          <a:sym typeface="Verdana"/>
                        </a:rPr>
                        <a:t>Required reading: Angrist &amp; Pischke (2015), chapter 3</a:t>
                      </a:r>
                      <a:endParaRPr lang="en-US" sz="1400" kern="1200" noProof="0" dirty="0">
                        <a:solidFill>
                          <a:schemeClr val="tx1"/>
                        </a:solidFill>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1044401">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8</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400" noProof="0" dirty="0" smtClean="0">
                          <a:latin typeface="Verdana"/>
                          <a:ea typeface="Verdana"/>
                          <a:cs typeface="Verdana"/>
                          <a:sym typeface="Verdana"/>
                        </a:rPr>
                        <a:t>Regression</a:t>
                      </a:r>
                      <a:r>
                        <a:rPr lang="en-US" sz="1400" baseline="0" noProof="0" dirty="0" smtClean="0">
                          <a:latin typeface="Verdana"/>
                          <a:ea typeface="Verdana"/>
                          <a:cs typeface="Verdana"/>
                          <a:sym typeface="Verdana"/>
                        </a:rPr>
                        <a:t> Discontinuity I</a:t>
                      </a:r>
                      <a:endParaRPr lang="en-US" sz="1400"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Time: 9 September 2022, 10:15-12:00h</a:t>
                      </a: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Main instructor: José Manuel Arencibia Alemán</a:t>
                      </a:r>
                      <a:endParaRPr lang="en-US" sz="2800" b="1" noProof="0" dirty="0" smtClean="0">
                        <a:latin typeface="Verdana"/>
                        <a:ea typeface="Verdana"/>
                        <a:cs typeface="Verdana"/>
                        <a:sym typeface="Verdana"/>
                      </a:endParaRPr>
                    </a:p>
                    <a:p>
                      <a:pPr marL="457200" lvl="0" indent="-298450" algn="l" rtl="0">
                        <a:spcBef>
                          <a:spcPts val="0"/>
                        </a:spcBef>
                        <a:spcAft>
                          <a:spcPts val="0"/>
                        </a:spcAft>
                        <a:buSzPts val="1100"/>
                        <a:buFont typeface="Verdana"/>
                        <a:buChar char="-"/>
                      </a:pPr>
                      <a:r>
                        <a:rPr lang="en-US" sz="1400" noProof="0" dirty="0" smtClean="0">
                          <a:latin typeface="Verdana"/>
                          <a:ea typeface="Verdana"/>
                          <a:cs typeface="Verdana"/>
                          <a:sym typeface="Verdana"/>
                        </a:rPr>
                        <a:t>Required reading: Angrist &amp; Pischke (2015), chapter 4</a:t>
                      </a:r>
                      <a:endParaRPr lang="en-US" sz="1400" noProof="0" dirty="0">
                        <a:latin typeface="Verdana"/>
                        <a:ea typeface="Verdana"/>
                        <a:cs typeface="Verdana"/>
                        <a:sym typeface="Verdana"/>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35706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ENG" id="{ECDA1C7A-B1F5-4BA3-9699-1C7975CBBA30}" vid="{62A3892F-3258-40C7-A157-01FB85EBDA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e5e35b8c-bb2a-40e7-acd7-beed1d1f14b8">JAJEJYK5CVUX-448798232-21</_dlc_DocId>
    <_dlc_DocIdUrl xmlns="e5e35b8c-bb2a-40e7-acd7-beed1d1f14b8">
      <Url>https://uio.sharepoint.com/sites/GrafiskUttrykk/_layouts/15/DocIdRedir.aspx?ID=JAJEJYK5CVUX-448798232-21</Url>
      <Description>JAJEJYK5CVUX-448798232-21</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3A0108F0405CBB4CAF0A4935735FBDAF" ma:contentTypeVersion="2" ma:contentTypeDescription="Opprett et nytt dokument." ma:contentTypeScope="" ma:versionID="40820e0ad83be9a9961789050f7f0561">
  <xsd:schema xmlns:xsd="http://www.w3.org/2001/XMLSchema" xmlns:xs="http://www.w3.org/2001/XMLSchema" xmlns:p="http://schemas.microsoft.com/office/2006/metadata/properties" xmlns:ns2="e5e35b8c-bb2a-40e7-acd7-beed1d1f14b8" xmlns:ns3="45a9c032-1c21-4297-bc4a-1b0e359a6c15" targetNamespace="http://schemas.microsoft.com/office/2006/metadata/properties" ma:root="true" ma:fieldsID="0d622c3afd3d445bea522ad461dd9299" ns2:_="" ns3:_="">
    <xsd:import namespace="e5e35b8c-bb2a-40e7-acd7-beed1d1f14b8"/>
    <xsd:import namespace="45a9c032-1c21-4297-bc4a-1b0e359a6c15"/>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35b8c-bb2a-40e7-acd7-beed1d1f14b8" elementFormDefault="qualified">
    <xsd:import namespace="http://schemas.microsoft.com/office/2006/documentManagement/types"/>
    <xsd:import namespace="http://schemas.microsoft.com/office/infopath/2007/PartnerControls"/>
    <xsd:element name="_dlc_DocId" ma:index="8" nillable="true" ma:displayName="Dokument-ID-verdi" ma:description="Verdien for dokument-IDen som er tilordnet elementet." ma:internalName="_dlc_DocId" ma:readOnly="true">
      <xsd:simpleType>
        <xsd:restriction base="dms:Text"/>
      </xsd:simpleType>
    </xsd:element>
    <xsd:element name="_dlc_DocIdUrl" ma:index="9" nillable="true" ma:displayName="Dokument-ID" ma:description="Fast kobling til dokumente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5a9c032-1c21-4297-bc4a-1b0e359a6c1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9B9CF10-6C6A-444C-B05E-E78C1785A52C}">
  <ds:schemaRefs>
    <ds:schemaRef ds:uri="http://purl.org/dc/elements/1.1/"/>
    <ds:schemaRef ds:uri="45a9c032-1c21-4297-bc4a-1b0e359a6c15"/>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e5e35b8c-bb2a-40e7-acd7-beed1d1f14b8"/>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0F1C286-2139-4BD3-8287-35936CA7AD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e35b8c-bb2a-40e7-acd7-beed1d1f14b8"/>
    <ds:schemaRef ds:uri="45a9c032-1c21-4297-bc4a-1b0e359a6c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4.xml><?xml version="1.0" encoding="utf-8"?>
<ds:datastoreItem xmlns:ds="http://schemas.openxmlformats.org/officeDocument/2006/customXml" ds:itemID="{F9482CAD-727C-4AE1-8FFC-BF541C85793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UiO  English</Template>
  <TotalTime>3882</TotalTime>
  <Words>2553</Words>
  <Application>Microsoft Office PowerPoint</Application>
  <PresentationFormat>Widescreen</PresentationFormat>
  <Paragraphs>328</Paragraphs>
  <Slides>29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Cambria Math</vt:lpstr>
      <vt:lpstr>Verdana</vt:lpstr>
      <vt:lpstr>Wingdings</vt:lpstr>
      <vt:lpstr>Office Theme</vt:lpstr>
      <vt:lpstr>Methods for Causal Inference in Educational Research</vt:lpstr>
      <vt:lpstr>Roadmap</vt:lpstr>
      <vt:lpstr>Getting to know each other</vt:lpstr>
      <vt:lpstr>Workshop aims</vt:lpstr>
      <vt:lpstr>Workshop learning outcomes</vt:lpstr>
      <vt:lpstr>Formalities and Schedule</vt:lpstr>
      <vt:lpstr>Other recommendations for the specially interested</vt:lpstr>
      <vt:lpstr>Formalities and Schedule</vt:lpstr>
      <vt:lpstr>Formalities and Schedule</vt:lpstr>
      <vt:lpstr>Formalities and Schedule</vt:lpstr>
      <vt:lpstr>Assignment requirement (Old)</vt:lpstr>
      <vt:lpstr>Assignment requirements (Old)</vt:lpstr>
      <vt:lpstr>Assignment requirements (Old)</vt:lpstr>
      <vt:lpstr>Assignment requirements (Old)</vt:lpstr>
      <vt:lpstr>Oral Exam Requirements</vt:lpstr>
      <vt:lpstr>PowerPoint Presentation</vt:lpstr>
      <vt:lpstr>Introduction to Causal Inference</vt:lpstr>
      <vt:lpstr>Introduction to Causal Inference</vt:lpstr>
      <vt:lpstr>Introduction to Causal Inference</vt:lpstr>
      <vt:lpstr>Rubin’s Potential Outcome Framework</vt:lpstr>
      <vt:lpstr>Rubin’s potential outcome framework</vt:lpstr>
      <vt:lpstr>Rubin’s potential outcome framework</vt:lpstr>
      <vt:lpstr>Rubin’s potential outcome framework</vt:lpstr>
      <vt:lpstr>PowerPoint Presentation</vt:lpstr>
      <vt:lpstr>Correlation ≠ Causation (!)</vt:lpstr>
      <vt:lpstr>Summing up</vt:lpstr>
      <vt:lpstr>Take away messages</vt:lpstr>
      <vt:lpstr>Formalities and Schedule</vt:lpstr>
      <vt:lpstr>References</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Manuel Arencibia Aleman</dc:creator>
  <cp:lastModifiedBy>Jose Manuel Arencibia Aleman</cp:lastModifiedBy>
  <cp:revision>146</cp:revision>
  <dcterms:created xsi:type="dcterms:W3CDTF">2021-12-02T17:49:14Z</dcterms:created>
  <dcterms:modified xsi:type="dcterms:W3CDTF">2022-08-16T07:26:21Z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0x0101003A0108F0405CBB4CAF0A4935735FBDAF</vt:lpwstr>
  </property>
  <property fmtid="{D5CDD505-2E9C-101B-9397-08002B2CF9AE}" pid="3" name="_dlc_DocIdItemGuid">
    <vt:lpwstr>27bb76fe-fa39-4ddb-b8e4-3a1233c00101</vt:lpwstr>
  </property>
</Properties>
</file>